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9"/>
  </p:notesMasterIdLst>
  <p:sldIdLst>
    <p:sldId id="259" r:id="rId2"/>
    <p:sldId id="260" r:id="rId3"/>
    <p:sldId id="287" r:id="rId4"/>
    <p:sldId id="288" r:id="rId5"/>
    <p:sldId id="261" r:id="rId6"/>
    <p:sldId id="262" r:id="rId7"/>
    <p:sldId id="263" r:id="rId8"/>
    <p:sldId id="264" r:id="rId9"/>
    <p:sldId id="265" r:id="rId10"/>
    <p:sldId id="266" r:id="rId11"/>
    <p:sldId id="290" r:id="rId12"/>
    <p:sldId id="294" r:id="rId13"/>
    <p:sldId id="292" r:id="rId14"/>
    <p:sldId id="293" r:id="rId15"/>
    <p:sldId id="295" r:id="rId16"/>
    <p:sldId id="301" r:id="rId17"/>
    <p:sldId id="302" r:id="rId18"/>
    <p:sldId id="296" r:id="rId19"/>
    <p:sldId id="297" r:id="rId20"/>
    <p:sldId id="298" r:id="rId21"/>
    <p:sldId id="299" r:id="rId22"/>
    <p:sldId id="300" r:id="rId23"/>
    <p:sldId id="268" r:id="rId24"/>
    <p:sldId id="303" r:id="rId25"/>
    <p:sldId id="269" r:id="rId26"/>
    <p:sldId id="270" r:id="rId27"/>
    <p:sldId id="304" r:id="rId28"/>
    <p:sldId id="305" r:id="rId29"/>
    <p:sldId id="306" r:id="rId30"/>
    <p:sldId id="307" r:id="rId31"/>
    <p:sldId id="308" r:id="rId32"/>
    <p:sldId id="309" r:id="rId33"/>
    <p:sldId id="310" r:id="rId34"/>
    <p:sldId id="311" r:id="rId35"/>
    <p:sldId id="312" r:id="rId36"/>
    <p:sldId id="313" r:id="rId37"/>
    <p:sldId id="314" r:id="rId38"/>
    <p:sldId id="277" r:id="rId39"/>
    <p:sldId id="278" r:id="rId40"/>
    <p:sldId id="279" r:id="rId41"/>
    <p:sldId id="280" r:id="rId42"/>
    <p:sldId id="281" r:id="rId43"/>
    <p:sldId id="282" r:id="rId44"/>
    <p:sldId id="283" r:id="rId45"/>
    <p:sldId id="284" r:id="rId46"/>
    <p:sldId id="285" r:id="rId47"/>
    <p:sldId id="286" r:id="rId48"/>
  </p:sldIdLst>
  <p:sldSz cx="9144000" cy="6858000" type="screen4x3"/>
  <p:notesSz cx="7086600" cy="93726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20324" autoAdjust="0"/>
    <p:restoredTop sz="82148" autoAdjust="0"/>
  </p:normalViewPr>
  <p:slideViewPr>
    <p:cSldViewPr>
      <p:cViewPr varScale="1">
        <p:scale>
          <a:sx n="76" d="100"/>
          <a:sy n="76" d="100"/>
        </p:scale>
        <p:origin x="1266" y="5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63835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0860" cy="468630"/>
          </a:xfrm>
          <a:prstGeom prst="rect">
            <a:avLst/>
          </a:prstGeom>
        </p:spPr>
        <p:txBody>
          <a:bodyPr vert="horz" lIns="94046" tIns="47023" rIns="94046" bIns="47023" rtlCol="0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014100" y="0"/>
            <a:ext cx="3070860" cy="468630"/>
          </a:xfrm>
          <a:prstGeom prst="rect">
            <a:avLst/>
          </a:prstGeom>
        </p:spPr>
        <p:txBody>
          <a:bodyPr vert="horz" lIns="94046" tIns="47023" rIns="94046" bIns="47023" rtlCol="0"/>
          <a:lstStyle>
            <a:lvl1pPr algn="r">
              <a:defRPr sz="1200"/>
            </a:lvl1pPr>
          </a:lstStyle>
          <a:p>
            <a:fld id="{DA9B1F14-2969-4234-94C2-84FB01E3AC7A}" type="datetimeFigureOut">
              <a:rPr lang="en-AU" smtClean="0"/>
              <a:pPr/>
              <a:t>5/03/2017</a:t>
            </a:fld>
            <a:endParaRPr lang="en-AU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00150" y="703263"/>
            <a:ext cx="4686300" cy="35147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4046" tIns="47023" rIns="94046" bIns="47023" rtlCol="0" anchor="ctr"/>
          <a:lstStyle/>
          <a:p>
            <a:endParaRPr lang="en-AU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8660" y="4451985"/>
            <a:ext cx="5669280" cy="4217670"/>
          </a:xfrm>
          <a:prstGeom prst="rect">
            <a:avLst/>
          </a:prstGeom>
        </p:spPr>
        <p:txBody>
          <a:bodyPr vert="horz" lIns="94046" tIns="47023" rIns="94046" bIns="47023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902343"/>
            <a:ext cx="3070860" cy="468630"/>
          </a:xfrm>
          <a:prstGeom prst="rect">
            <a:avLst/>
          </a:prstGeom>
        </p:spPr>
        <p:txBody>
          <a:bodyPr vert="horz" lIns="94046" tIns="47023" rIns="94046" bIns="47023" rtlCol="0" anchor="b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014100" y="8902343"/>
            <a:ext cx="3070860" cy="468630"/>
          </a:xfrm>
          <a:prstGeom prst="rect">
            <a:avLst/>
          </a:prstGeom>
        </p:spPr>
        <p:txBody>
          <a:bodyPr vert="horz" lIns="94046" tIns="47023" rIns="94046" bIns="47023" rtlCol="0" anchor="b"/>
          <a:lstStyle>
            <a:lvl1pPr algn="r">
              <a:defRPr sz="1200"/>
            </a:lvl1pPr>
          </a:lstStyle>
          <a:p>
            <a:fld id="{BD95789E-32BF-4BCD-9509-3BAE69BCF054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19235971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The most common</a:t>
            </a:r>
          </a:p>
          <a:p>
            <a:r>
              <a:rPr lang="en-US" dirty="0" smtClean="0"/>
              <a:t>Client process:</a:t>
            </a:r>
            <a:r>
              <a:rPr lang="en-US" baseline="0" dirty="0" smtClean="0"/>
              <a:t> issues a request to server process</a:t>
            </a:r>
          </a:p>
          <a:p>
            <a:r>
              <a:rPr lang="en-US" baseline="0" dirty="0" smtClean="0"/>
              <a:t>Server process Accept the request and process it then send the data to client process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95789E-32BF-4BCD-9509-3BAE69BCF054}" type="slidenum">
              <a:rPr lang="en-AU" smtClean="0"/>
              <a:pPr/>
              <a:t>3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89579291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We don’t need to know the</a:t>
            </a:r>
            <a:r>
              <a:rPr lang="en-US" baseline="0" dirty="0" smtClean="0"/>
              <a:t> location of the server</a:t>
            </a:r>
          </a:p>
          <a:p>
            <a:r>
              <a:rPr lang="en-US" baseline="0" dirty="0" smtClean="0"/>
              <a:t>CORBA- advance java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95789E-32BF-4BCD-9509-3BAE69BCF054}" type="slidenum">
              <a:rPr lang="en-AU" smtClean="0"/>
              <a:pPr/>
              <a:t>12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78379766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1200" dirty="0" smtClean="0">
                <a:solidFill>
                  <a:srgbClr val="0070C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locating a proper server</a:t>
            </a:r>
            <a:r>
              <a:rPr lang="en-US" altLang="zh-CN" sz="1200" dirty="0" smtClean="0">
                <a:latin typeface="Times New Roman" pitchFamily="18" charset="0"/>
                <a:ea typeface="+mn-ea"/>
                <a:cs typeface="Times New Roman" pitchFamily="18" charset="0"/>
              </a:rPr>
              <a:t>, (broadcasting, then only the proper server will respond)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95789E-32BF-4BCD-9509-3BAE69BCF054}" type="slidenum">
              <a:rPr lang="en-AU" smtClean="0"/>
              <a:pPr/>
              <a:t>13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70662245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sz="1200" dirty="0" smtClean="0">
                <a:solidFill>
                  <a:srgbClr val="FF000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CORBA: is an example</a:t>
            </a:r>
            <a:r>
              <a:rPr lang="en-US" altLang="zh-CN" sz="1200" baseline="0" dirty="0" smtClean="0">
                <a:solidFill>
                  <a:srgbClr val="FF000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 of broker </a:t>
            </a:r>
            <a:r>
              <a:rPr lang="en-US" altLang="zh-CN" sz="1200" baseline="0" dirty="0" err="1" smtClean="0">
                <a:solidFill>
                  <a:srgbClr val="FF000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archeticture</a:t>
            </a:r>
            <a:r>
              <a:rPr lang="en-US" altLang="zh-CN" sz="1200" baseline="0" dirty="0" smtClean="0">
                <a:solidFill>
                  <a:srgbClr val="FF000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95789E-32BF-4BCD-9509-3BAE69BCF054}" type="slidenum">
              <a:rPr lang="en-AU" smtClean="0"/>
              <a:pPr/>
              <a:t>14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36722070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Simple broker model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95789E-32BF-4BCD-9509-3BAE69BCF054}" type="slidenum">
              <a:rPr lang="en-AU" smtClean="0"/>
              <a:pPr/>
              <a:t>16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3797786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Server is </a:t>
            </a:r>
            <a:r>
              <a:rPr lang="en-US" dirty="0" err="1" smtClean="0"/>
              <a:t>smiliar</a:t>
            </a:r>
            <a:r>
              <a:rPr lang="en-US" dirty="0" smtClean="0"/>
              <a:t> to stub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95789E-32BF-4BCD-9509-3BAE69BCF054}" type="slidenum">
              <a:rPr lang="en-AU" smtClean="0"/>
              <a:pPr/>
              <a:t>17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85673595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What in networks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95789E-32BF-4BCD-9509-3BAE69BCF054}" type="slidenum">
              <a:rPr lang="en-AU" smtClean="0"/>
              <a:pPr/>
              <a:t>21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71165324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4035" tIns="47018" rIns="94035" bIns="47018"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64124" indent="-293894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75576" indent="-23511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45806" indent="-23511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116036" indent="-23511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86266" indent="-23511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056496" indent="-23511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526727" indent="-23511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996957" indent="-23511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0" hangingPunct="0">
              <a:spcBef>
                <a:spcPct val="0"/>
              </a:spcBef>
            </a:pPr>
            <a:fld id="{847ECC9F-B843-49B7-9610-6A73D09BC19B}" type="slidenum">
              <a:rPr lang="en-US" altLang="en-US" smtClean="0">
                <a:latin typeface="Times New Roman" panose="02020603050405020304" pitchFamily="18" charset="0"/>
              </a:rPr>
              <a:pPr eaLnBrk="0" hangingPunct="0">
                <a:spcBef>
                  <a:spcPct val="0"/>
                </a:spcBef>
              </a:pPr>
              <a:t>23</a:t>
            </a:fld>
            <a:endParaRPr lang="en-US" altLang="en-US" smtClean="0">
              <a:latin typeface="Times New Roman" panose="02020603050405020304" pitchFamily="18" charset="0"/>
            </a:endParaRPr>
          </a:p>
        </p:txBody>
      </p:sp>
      <p:sp>
        <p:nvSpPr>
          <p:cNvPr id="174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55725" y="819150"/>
            <a:ext cx="4376738" cy="3281363"/>
          </a:xfrm>
          <a:ln/>
        </p:spPr>
      </p:sp>
      <p:sp>
        <p:nvSpPr>
          <p:cNvPr id="174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sz="1200" dirty="0" smtClean="0">
                <a:solidFill>
                  <a:srgbClr val="FF0000"/>
                </a:solidFill>
              </a:rPr>
              <a:t>Testing:</a:t>
            </a:r>
            <a:r>
              <a:rPr lang="en-US" sz="1200" baseline="0" dirty="0" smtClean="0">
                <a:solidFill>
                  <a:srgbClr val="FF0000"/>
                </a:solidFill>
              </a:rPr>
              <a:t> because it is huge data</a:t>
            </a:r>
            <a:endParaRPr lang="en-US" altLang="en-US" dirty="0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1455483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 dirty="0" smtClean="0">
                <a:solidFill>
                  <a:srgbClr val="0070C0"/>
                </a:solidFill>
              </a:rPr>
              <a:t>Subscribers</a:t>
            </a:r>
            <a:r>
              <a:rPr lang="en-US" altLang="en-US" dirty="0" smtClean="0">
                <a:solidFill>
                  <a:schemeClr val="tx1"/>
                </a:solidFill>
              </a:rPr>
              <a:t>:</a:t>
            </a:r>
            <a:r>
              <a:rPr lang="en-US" altLang="en-US" baseline="0" dirty="0" smtClean="0">
                <a:solidFill>
                  <a:schemeClr val="tx1"/>
                </a:solidFill>
              </a:rPr>
              <a:t> </a:t>
            </a:r>
            <a:r>
              <a:rPr lang="en-US" altLang="en-US" baseline="0" dirty="0" smtClean="0">
                <a:solidFill>
                  <a:schemeClr val="tx1"/>
                </a:solidFill>
              </a:rPr>
              <a:t>will register </a:t>
            </a:r>
            <a:endParaRPr lang="en-US" altLang="en-US" baseline="0" dirty="0" smtClean="0">
              <a:solidFill>
                <a:schemeClr val="tx1"/>
              </a:solidFill>
            </a:endParaRPr>
          </a:p>
          <a:p>
            <a:r>
              <a:rPr lang="en-US" dirty="0" smtClean="0"/>
              <a:t>Publisher: broadcast message</a:t>
            </a:r>
            <a:r>
              <a:rPr lang="en-US" baseline="0" dirty="0" smtClean="0"/>
              <a:t> to all </a:t>
            </a:r>
            <a:r>
              <a:rPr lang="en-US" altLang="en-US" dirty="0" smtClean="0">
                <a:solidFill>
                  <a:srgbClr val="0070C0"/>
                </a:solidFill>
              </a:rPr>
              <a:t>Subscribers.. And only intended subscriber will respond based on frequency.. Like phone calls</a:t>
            </a:r>
            <a:endParaRPr lang="en-US" altLang="en-US" dirty="0" smtClean="0">
              <a:solidFill>
                <a:srgbClr val="0070C0"/>
              </a:solidFill>
            </a:endParaRPr>
          </a:p>
          <a:p>
            <a:r>
              <a:rPr lang="en-US" baseline="0" dirty="0" smtClean="0">
                <a:solidFill>
                  <a:srgbClr val="0070C0"/>
                </a:solidFill>
              </a:rPr>
              <a:t>One  to One Or </a:t>
            </a:r>
          </a:p>
          <a:p>
            <a:r>
              <a:rPr lang="en-US" baseline="0" dirty="0" smtClean="0">
                <a:solidFill>
                  <a:srgbClr val="0070C0"/>
                </a:solidFill>
              </a:rPr>
              <a:t>One to many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95789E-32BF-4BCD-9509-3BAE69BCF054}" type="slidenum">
              <a:rPr lang="en-AU" smtClean="0"/>
              <a:pPr/>
              <a:t>25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9756034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Reliability: in one to many broadcasting</a:t>
            </a:r>
            <a:r>
              <a:rPr lang="en-US" baseline="0" dirty="0" smtClean="0">
                <a:solidFill>
                  <a:srgbClr val="FF0000"/>
                </a:solidFill>
              </a:rPr>
              <a:t> there is </a:t>
            </a:r>
            <a:r>
              <a:rPr lang="en-US" dirty="0" smtClean="0"/>
              <a:t>not guarantee delivery of messages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95789E-32BF-4BCD-9509-3BAE69BCF054}" type="slidenum">
              <a:rPr lang="en-AU" smtClean="0"/>
              <a:pPr/>
              <a:t>26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89394724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For example: apple each</a:t>
            </a:r>
            <a:r>
              <a:rPr lang="en-US" baseline="0" dirty="0" smtClean="0"/>
              <a:t> year make versions based on business functionality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95789E-32BF-4BCD-9509-3BAE69BCF054}" type="slidenum">
              <a:rPr lang="en-AU" smtClean="0"/>
              <a:pPr/>
              <a:t>27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05347338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This is the first client-server architecture </a:t>
            </a:r>
          </a:p>
          <a:p>
            <a:r>
              <a:rPr lang="en-US" dirty="0" smtClean="0"/>
              <a:t>Data are in server machine and requested by client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95789E-32BF-4BCD-9509-3BAE69BCF054}" type="slidenum">
              <a:rPr lang="en-AU" smtClean="0"/>
              <a:pPr/>
              <a:t>4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224984107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Regardless of any </a:t>
            </a:r>
            <a:r>
              <a:rPr lang="en-US" dirty="0" err="1" smtClean="0"/>
              <a:t>restictions</a:t>
            </a:r>
            <a:endParaRPr lang="en-US" dirty="0" smtClean="0"/>
          </a:p>
          <a:p>
            <a:r>
              <a:rPr lang="en-US" dirty="0" smtClean="0"/>
              <a:t>Basically to</a:t>
            </a:r>
            <a:r>
              <a:rPr lang="en-US" baseline="0" dirty="0" smtClean="0"/>
              <a:t> provide services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95789E-32BF-4BCD-9509-3BAE69BCF054}" type="slidenum">
              <a:rPr lang="en-AU" smtClean="0"/>
              <a:pPr/>
              <a:t>28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105409348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Request is send by client…If the service</a:t>
            </a:r>
            <a:r>
              <a:rPr lang="en-US" baseline="0" dirty="0" smtClean="0"/>
              <a:t> is available ..the respond will be send by the service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95789E-32BF-4BCD-9509-3BAE69BCF054}" type="slidenum">
              <a:rPr lang="en-AU" smtClean="0"/>
              <a:pPr/>
              <a:t>29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995332951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Loose</a:t>
            </a:r>
            <a:r>
              <a:rPr lang="en-US" baseline="0" dirty="0" smtClean="0"/>
              <a:t> </a:t>
            </a:r>
            <a:r>
              <a:rPr lang="en-US" baseline="0" dirty="0" smtClean="0"/>
              <a:t>coupling</a:t>
            </a:r>
          </a:p>
          <a:p>
            <a:r>
              <a:rPr lang="en-US" baseline="0" dirty="0" smtClean="0"/>
              <a:t>Based on business needs this architecture is designed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95789E-32BF-4BCD-9509-3BAE69BCF054}" type="slidenum">
              <a:rPr lang="en-AU" smtClean="0"/>
              <a:pPr/>
              <a:t>30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147090296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Loose-coupling is the</a:t>
            </a:r>
            <a:r>
              <a:rPr lang="en-US" sz="1200" baseline="0" dirty="0" smtClean="0">
                <a:latin typeface="Times New Roman" pitchFamily="18" charset="0"/>
                <a:cs typeface="Times New Roman" pitchFamily="18" charset="0"/>
              </a:rPr>
              <a:t> main</a:t>
            </a:r>
          </a:p>
          <a:p>
            <a:r>
              <a:rPr lang="en-US" altLang="zh-CN" sz="1200" u="none" dirty="0" smtClean="0">
                <a:latin typeface="Times New Roman" pitchFamily="18" charset="0"/>
                <a:ea typeface="+mn-ea"/>
                <a:cs typeface="Times New Roman" pitchFamily="18" charset="0"/>
              </a:rPr>
              <a:t>easier to evolve which</a:t>
            </a:r>
            <a:r>
              <a:rPr lang="en-US" altLang="zh-CN" sz="1200" u="none" baseline="0" dirty="0" smtClean="0">
                <a:latin typeface="Times New Roman" pitchFamily="18" charset="0"/>
                <a:ea typeface="+mn-ea"/>
                <a:cs typeface="Times New Roman" pitchFamily="18" charset="0"/>
              </a:rPr>
              <a:t> is the meaning of loose coupling</a:t>
            </a:r>
            <a:endParaRPr lang="en-US" u="non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95789E-32BF-4BCD-9509-3BAE69BCF054}" type="slidenum">
              <a:rPr lang="en-AU" smtClean="0"/>
              <a:pPr/>
              <a:t>31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177938858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No restriction for the service</a:t>
            </a:r>
          </a:p>
          <a:p>
            <a:r>
              <a:rPr lang="en-US" b="1" dirty="0" smtClean="0"/>
              <a:t>SOA is better</a:t>
            </a:r>
            <a:r>
              <a:rPr lang="en-US" b="1" baseline="0" dirty="0" smtClean="0"/>
              <a:t> than all </a:t>
            </a:r>
            <a:r>
              <a:rPr lang="en-US" b="1" baseline="0" dirty="0" err="1" smtClean="0"/>
              <a:t>prv</a:t>
            </a:r>
            <a:r>
              <a:rPr lang="en-US" b="1" baseline="0" dirty="0" smtClean="0"/>
              <a:t> architectures</a:t>
            </a:r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95789E-32BF-4BCD-9509-3BAE69BCF054}" type="slidenum">
              <a:rPr lang="en-AU" smtClean="0"/>
              <a:pPr/>
              <a:t>32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85005890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Service directory:</a:t>
            </a:r>
            <a:r>
              <a:rPr lang="en-US" baseline="0" dirty="0" smtClean="0"/>
              <a:t> like the lookup table (like </a:t>
            </a:r>
            <a:r>
              <a:rPr lang="en-US" baseline="0" dirty="0" err="1" smtClean="0"/>
              <a:t>mobily</a:t>
            </a:r>
            <a:r>
              <a:rPr lang="en-US" baseline="0" dirty="0" smtClean="0"/>
              <a:t> or </a:t>
            </a:r>
            <a:r>
              <a:rPr lang="en-US" baseline="0" dirty="0" err="1" smtClean="0"/>
              <a:t>stc</a:t>
            </a:r>
            <a:r>
              <a:rPr lang="en-US" baseline="0" dirty="0" smtClean="0"/>
              <a:t>)</a:t>
            </a:r>
          </a:p>
          <a:p>
            <a:r>
              <a:rPr lang="en-US" baseline="0" dirty="0" smtClean="0"/>
              <a:t>Service : email is a service (like phone call)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95789E-32BF-4BCD-9509-3BAE69BCF054}" type="slidenum">
              <a:rPr lang="en-AU" smtClean="0"/>
              <a:pPr/>
              <a:t>34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391086645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Changes</a:t>
            </a:r>
            <a:r>
              <a:rPr lang="en-US" baseline="0" dirty="0" smtClean="0"/>
              <a:t> can be done without effecting other services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95789E-32BF-4BCD-9509-3BAE69BCF054}" type="slidenum">
              <a:rPr lang="en-AU" smtClean="0"/>
              <a:pPr/>
              <a:t>37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980915311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95789E-32BF-4BCD-9509-3BAE69BCF054}" type="slidenum">
              <a:rPr lang="en-AU" smtClean="0"/>
              <a:pPr/>
              <a:t>38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560410396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95789E-32BF-4BCD-9509-3BAE69BCF054}" type="slidenum">
              <a:rPr lang="en-AU" smtClean="0"/>
              <a:pPr/>
              <a:t>39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93207225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Interface is provided but other internally is hidden- components</a:t>
            </a:r>
            <a:r>
              <a:rPr lang="en-US" baseline="0" dirty="0" smtClean="0"/>
              <a:t> are hidden –black box</a:t>
            </a:r>
          </a:p>
          <a:p>
            <a:r>
              <a:rPr lang="en-US" b="1" baseline="0" dirty="0" smtClean="0">
                <a:solidFill>
                  <a:srgbClr val="FF0000"/>
                </a:solidFill>
              </a:rPr>
              <a:t>Example: banking process.. Only interface and required are provided but other processing are hidden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95789E-32BF-4BCD-9509-3BAE69BCF054}" type="slidenum">
              <a:rPr lang="en-AU" smtClean="0"/>
              <a:pPr/>
              <a:t>40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33559614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355725" y="819150"/>
            <a:ext cx="4376738" cy="3281363"/>
          </a:xfrm>
          <a:ln/>
        </p:spPr>
      </p:sp>
      <p:sp>
        <p:nvSpPr>
          <p:cNvPr id="921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 dirty="0" smtClean="0">
                <a:latin typeface="Arial" panose="020B0604020202020204" pitchFamily="34" charset="0"/>
              </a:rPr>
              <a:t>What the application does?</a:t>
            </a:r>
            <a:r>
              <a:rPr lang="en-US" altLang="en-US" dirty="0" smtClean="0"/>
              <a:t> The application is modeled as a set of services that are provided by servers and a set of clients that use these services</a:t>
            </a:r>
          </a:p>
          <a:p>
            <a:endParaRPr lang="en-US" altLang="en-US" dirty="0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79790167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Example</a:t>
            </a:r>
            <a:r>
              <a:rPr lang="en-US" baseline="0" dirty="0" smtClean="0"/>
              <a:t> of services: web services, xml</a:t>
            </a:r>
          </a:p>
          <a:p>
            <a:r>
              <a:rPr lang="en-US" baseline="0" dirty="0" smtClean="0"/>
              <a:t>Example of components: .NET…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95789E-32BF-4BCD-9509-3BAE69BCF054}" type="slidenum">
              <a:rPr lang="en-AU" smtClean="0"/>
              <a:pPr/>
              <a:t>41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565529163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Example:</a:t>
            </a:r>
            <a:r>
              <a:rPr lang="en-US" baseline="0" dirty="0" smtClean="0"/>
              <a:t> paying fees for conference registration</a:t>
            </a:r>
          </a:p>
          <a:p>
            <a:r>
              <a:rPr lang="en-US" baseline="0" dirty="0" smtClean="0"/>
              <a:t>Description for this will be provided later..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95789E-32BF-4BCD-9509-3BAE69BCF054}" type="slidenum">
              <a:rPr lang="en-AU" smtClean="0"/>
              <a:pPr/>
              <a:t>42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835859444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 smtClean="0"/>
              <a:t>Difference: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95789E-32BF-4BCD-9509-3BAE69BCF054}" type="slidenum">
              <a:rPr lang="en-AU" smtClean="0"/>
              <a:pPr/>
              <a:t>43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259816012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IN" sz="1200" b="1" dirty="0" smtClean="0"/>
              <a:t>Component</a:t>
            </a:r>
            <a:r>
              <a:rPr lang="en-IN" sz="1200" dirty="0" smtClean="0"/>
              <a:t> providers charge</a:t>
            </a:r>
            <a:r>
              <a:rPr lang="en-IN" sz="1200" baseline="0" dirty="0" smtClean="0"/>
              <a:t> on per-deployment basis – for example download </a:t>
            </a:r>
            <a:r>
              <a:rPr lang="en-IN" sz="1200" baseline="0" dirty="0" err="1" smtClean="0"/>
              <a:t>matlab</a:t>
            </a:r>
            <a:endParaRPr lang="en-IN" sz="1200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IN" sz="1200" b="1" dirty="0" smtClean="0"/>
              <a:t>Service</a:t>
            </a:r>
            <a:r>
              <a:rPr lang="en-IN" sz="1200" dirty="0" smtClean="0"/>
              <a:t> provider charge on per-call basis-</a:t>
            </a:r>
            <a:r>
              <a:rPr lang="en-IN" sz="1200" baseline="0" dirty="0" smtClean="0"/>
              <a:t> service for one hour for example</a:t>
            </a:r>
            <a:endParaRPr lang="en-IN" sz="1200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95789E-32BF-4BCD-9509-3BAE69BCF054}" type="slidenum">
              <a:rPr lang="en-AU" smtClean="0"/>
              <a:pPr/>
              <a:t>44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359690356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This is new architecture</a:t>
            </a:r>
            <a:r>
              <a:rPr lang="en-US" baseline="0" dirty="0" smtClean="0"/>
              <a:t> … developed because of big data</a:t>
            </a:r>
          </a:p>
          <a:p>
            <a:r>
              <a:rPr lang="en-US" baseline="0" dirty="0" smtClean="0"/>
              <a:t>For example twitter..</a:t>
            </a:r>
          </a:p>
          <a:p>
            <a:r>
              <a:rPr lang="en-US" sz="1200" b="1" i="0" u="none" strike="noStrike" kern="1200" baseline="0" dirty="0" smtClean="0">
                <a:solidFill>
                  <a:srgbClr val="FF0000"/>
                </a:solidFill>
                <a:latin typeface="+mn-lt"/>
                <a:ea typeface="+mn-ea"/>
                <a:cs typeface="+mn-cs"/>
              </a:rPr>
              <a:t>Problem: </a:t>
            </a:r>
            <a:r>
              <a:rPr lang="en-US" sz="1200" b="0" i="0" u="none" strike="noStrike" kern="1200" baseline="0" dirty="0" smtClean="0">
                <a:solidFill>
                  <a:srgbClr val="FF0000"/>
                </a:solidFill>
                <a:latin typeface="+mn-lt"/>
                <a:ea typeface="+mn-ea"/>
                <a:cs typeface="+mn-cs"/>
              </a:rPr>
              <a:t>data accidents.. We need to analyze the data, extracted and processed efficiently </a:t>
            </a:r>
            <a:endParaRPr lang="en-US" b="0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95789E-32BF-4BCD-9509-3BAE69BCF054}" type="slidenum">
              <a:rPr lang="en-AU" smtClean="0"/>
              <a:pPr/>
              <a:t>46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615344222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Mapper: filters the</a:t>
            </a:r>
            <a:r>
              <a:rPr lang="en-US" baseline="0" dirty="0" smtClean="0"/>
              <a:t> data</a:t>
            </a:r>
          </a:p>
          <a:p>
            <a:r>
              <a:rPr lang="en-US" baseline="0" dirty="0" smtClean="0"/>
              <a:t>Reducer: combine the results </a:t>
            </a:r>
            <a:r>
              <a:rPr lang="en-US" baseline="0" smtClean="0"/>
              <a:t>from mapper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95789E-32BF-4BCD-9509-3BAE69BCF054}" type="slidenum">
              <a:rPr lang="en-AU" smtClean="0"/>
              <a:pPr/>
              <a:t>47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70339477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Also there</a:t>
            </a:r>
            <a:r>
              <a:rPr lang="en-US" baseline="0" dirty="0" smtClean="0"/>
              <a:t> is multi-tier architecture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95789E-32BF-4BCD-9509-3BAE69BCF054}" type="slidenum">
              <a:rPr lang="en-AU" smtClean="0"/>
              <a:pPr/>
              <a:t>6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42655229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 sz="1200" dirty="0" smtClean="0"/>
              <a:t>-Thin-client model : for example</a:t>
            </a:r>
            <a:r>
              <a:rPr lang="en-US" altLang="en-US" sz="1200" baseline="0" dirty="0" smtClean="0"/>
              <a:t> </a:t>
            </a:r>
            <a:r>
              <a:rPr lang="en-US" altLang="en-US" sz="1200" baseline="0" dirty="0" err="1" smtClean="0"/>
              <a:t>psu</a:t>
            </a:r>
            <a:r>
              <a:rPr lang="en-US" altLang="en-US" sz="1200" baseline="0" dirty="0" smtClean="0"/>
              <a:t> students devices can’t install any program.. All done on server</a:t>
            </a:r>
          </a:p>
          <a:p>
            <a:r>
              <a:rPr lang="en-US" dirty="0" smtClean="0"/>
              <a:t>-</a:t>
            </a:r>
            <a:r>
              <a:rPr lang="en-US" altLang="en-US" sz="1200" dirty="0" smtClean="0"/>
              <a:t>Fat-client model:</a:t>
            </a:r>
            <a:r>
              <a:rPr lang="en-US" altLang="en-US" sz="1200" baseline="0" dirty="0" smtClean="0"/>
              <a:t> all processes on client.. Only data are on server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95789E-32BF-4BCD-9509-3BAE69BCF054}" type="slidenum">
              <a:rPr lang="en-AU" smtClean="0"/>
              <a:pPr/>
              <a:t>7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54664525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95789E-32BF-4BCD-9509-3BAE69BCF054}" type="slidenum">
              <a:rPr lang="en-AU" smtClean="0"/>
              <a:pPr/>
              <a:t>8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88261347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Many distributed</a:t>
            </a:r>
            <a:r>
              <a:rPr lang="en-US" baseline="0" dirty="0" smtClean="0"/>
              <a:t> system use 3 tier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95789E-32BF-4BCD-9509-3BAE69BCF054}" type="slidenum">
              <a:rPr lang="en-AU" smtClean="0"/>
              <a:pPr/>
              <a:t>9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60411735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1" dirty="0" smtClean="0"/>
              <a:t>Maintainability: </a:t>
            </a:r>
            <a:r>
              <a:rPr lang="en-US" dirty="0" smtClean="0"/>
              <a:t>We can</a:t>
            </a:r>
            <a:r>
              <a:rPr lang="en-US" baseline="0" dirty="0" smtClean="0"/>
              <a:t> update, change ..</a:t>
            </a:r>
          </a:p>
          <a:p>
            <a:r>
              <a:rPr lang="en-US" sz="1200" b="1" dirty="0" smtClean="0"/>
              <a:t>Scalability: </a:t>
            </a:r>
            <a:r>
              <a:rPr lang="en-US" sz="1200" b="0" dirty="0" smtClean="0"/>
              <a:t>we can add, not restricted, al</a:t>
            </a:r>
            <a:r>
              <a:rPr lang="en-US" sz="1200" b="0" baseline="0" dirty="0" smtClean="0"/>
              <a:t> computers can be managed by IT team</a:t>
            </a:r>
            <a:endParaRPr lang="en-US" sz="1200" b="0" dirty="0" smtClean="0"/>
          </a:p>
          <a:p>
            <a:r>
              <a:rPr lang="en-US" sz="1200" b="1" dirty="0" smtClean="0"/>
              <a:t>Availability: </a:t>
            </a:r>
            <a:r>
              <a:rPr lang="en-US" sz="1200" b="0" dirty="0" smtClean="0"/>
              <a:t>always</a:t>
            </a:r>
            <a:r>
              <a:rPr lang="en-US" sz="1200" b="0" baseline="0" dirty="0" smtClean="0"/>
              <a:t> available also backup in emergency</a:t>
            </a:r>
          </a:p>
          <a:p>
            <a:endParaRPr lang="en-US" sz="1200" b="0" baseline="0" dirty="0" smtClean="0"/>
          </a:p>
          <a:p>
            <a:pPr lvl="1">
              <a:buFontTx/>
              <a:buBlip>
                <a:blip r:embed="rId3"/>
              </a:buBlip>
              <a:defRPr/>
            </a:pPr>
            <a:r>
              <a:rPr lang="en-US" sz="2000" dirty="0" smtClean="0">
                <a:latin typeface="Times New Roman" panose="02020603050405020304" pitchFamily="18" charset="0"/>
              </a:rPr>
              <a:t>Lack extensibility: how</a:t>
            </a:r>
            <a:r>
              <a:rPr lang="en-US" sz="2000" baseline="0" dirty="0" smtClean="0">
                <a:latin typeface="Times New Roman" panose="02020603050405020304" pitchFamily="18" charset="0"/>
              </a:rPr>
              <a:t> much machine capacity</a:t>
            </a:r>
            <a:endParaRPr lang="en-US" sz="2000" dirty="0" smtClean="0">
              <a:latin typeface="Times New Roman" panose="02020603050405020304" pitchFamily="18" charset="0"/>
            </a:endParaRPr>
          </a:p>
          <a:p>
            <a:pPr lvl="1">
              <a:buFontTx/>
              <a:buBlip>
                <a:blip r:embed="rId3"/>
              </a:buBlip>
              <a:defRPr/>
            </a:pPr>
            <a:r>
              <a:rPr lang="en-US" sz="2000" dirty="0" smtClean="0">
                <a:latin typeface="Times New Roman" panose="02020603050405020304" pitchFamily="18" charset="0"/>
              </a:rPr>
              <a:t>Lack transparency: we don’t know</a:t>
            </a:r>
            <a:r>
              <a:rPr lang="en-US" sz="2000" baseline="0" dirty="0" smtClean="0">
                <a:latin typeface="Times New Roman" panose="02020603050405020304" pitchFamily="18" charset="0"/>
              </a:rPr>
              <a:t> what server we are connecting</a:t>
            </a:r>
            <a:endParaRPr lang="en-US" sz="2000" dirty="0" smtClean="0"/>
          </a:p>
          <a:p>
            <a:endParaRPr lang="en-US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95789E-32BF-4BCD-9509-3BAE69BCF054}" type="slidenum">
              <a:rPr lang="en-AU" smtClean="0"/>
              <a:pPr/>
              <a:t>10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61565369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The web</a:t>
            </a:r>
            <a:r>
              <a:rPr lang="en-US" baseline="0" dirty="0" smtClean="0"/>
              <a:t> is distributed ..</a:t>
            </a:r>
          </a:p>
          <a:p>
            <a:r>
              <a:rPr lang="en-US" dirty="0" smtClean="0"/>
              <a:t>Broker: </a:t>
            </a:r>
          </a:p>
          <a:p>
            <a:r>
              <a:rPr lang="en-US" dirty="0" err="1" smtClean="0"/>
              <a:t>Intrnet</a:t>
            </a:r>
            <a:r>
              <a:rPr lang="en-US" baseline="0" dirty="0" smtClean="0"/>
              <a:t> .. Connect with remote server/</a:t>
            </a:r>
            <a:r>
              <a:rPr lang="en-US" baseline="0" dirty="0" err="1" smtClean="0"/>
              <a:t>client..all</a:t>
            </a:r>
            <a:r>
              <a:rPr lang="en-US" baseline="0" dirty="0" smtClean="0"/>
              <a:t> the components interact by remote service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95789E-32BF-4BCD-9509-3BAE69BCF054}" type="slidenum">
              <a:rPr lang="en-AU" smtClean="0"/>
              <a:pPr/>
              <a:t>11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45607002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0CDB67-B98A-4AC5-929D-81BD9B8E0ED5}" type="datetime1">
              <a:rPr lang="en-AU" smtClean="0"/>
              <a:pPr/>
              <a:t>5/03/2017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AU" dirty="0" smtClean="0"/>
              <a:t>© Len Bass, Paul Clements, Rick Kazman, distributed under Creative Commons Attribution License</a:t>
            </a:r>
            <a:endParaRPr lang="en-A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E8C58C-0836-46C6-8F9A-AF87B5CA09C9}" type="slidenum">
              <a:rPr lang="en-AU" smtClean="0"/>
              <a:pPr/>
              <a:t>‹#›</a:t>
            </a:fld>
            <a:endParaRPr lang="en-AU"/>
          </a:p>
        </p:txBody>
      </p:sp>
      <p:pic>
        <p:nvPicPr>
          <p:cNvPr id="7" name="Picture 2" descr="C:\Users\lbass\Documents\SAP3\SAP3 cover.jp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96" y="116632"/>
            <a:ext cx="1872208" cy="187220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797237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68C8F9-EC1D-4BA9-A60E-999AFF963F40}" type="datetime1">
              <a:rPr lang="en-AU" smtClean="0"/>
              <a:pPr/>
              <a:t>5/03/2017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AU" dirty="0" smtClean="0"/>
              <a:t>© Len Bass, Paul Clements, Rick </a:t>
            </a:r>
            <a:r>
              <a:rPr lang="en-AU" dirty="0" err="1" smtClean="0"/>
              <a:t>Kazman</a:t>
            </a:r>
            <a:r>
              <a:rPr lang="en-AU" dirty="0" smtClean="0"/>
              <a:t>, distributed under Creative Commons Attribution License</a:t>
            </a:r>
            <a:endParaRPr lang="en-A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E8C58C-0836-46C6-8F9A-AF87B5CA09C9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6831151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AU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FB916B-826A-4DC1-AF36-AFE8D11DE3BA}" type="datetime1">
              <a:rPr lang="en-AU" smtClean="0"/>
              <a:pPr/>
              <a:t>5/03/2017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AU" dirty="0" smtClean="0"/>
              <a:t>© Len Bass, Paul Clements, Rick </a:t>
            </a:r>
            <a:r>
              <a:rPr lang="en-AU" dirty="0" err="1" smtClean="0"/>
              <a:t>Kazman</a:t>
            </a:r>
            <a:r>
              <a:rPr lang="en-AU" dirty="0" smtClean="0"/>
              <a:t>, distributed under Creative Commons Attribution License</a:t>
            </a:r>
            <a:endParaRPr lang="en-A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E8C58C-0836-46C6-8F9A-AF87B5CA09C9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90717783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5125" y="-38100"/>
            <a:ext cx="7924800" cy="914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869950" y="1524000"/>
            <a:ext cx="7400925" cy="1982788"/>
          </a:xfrm>
        </p:spPr>
        <p:txBody>
          <a:bodyPr/>
          <a:lstStyle/>
          <a:p>
            <a:pPr lvl="0"/>
            <a:endParaRPr lang="en-IN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0" y="6694488"/>
            <a:ext cx="260350" cy="122237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2C35CEB-F4FA-45B7-B364-80AA90F4A65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32095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71600" y="274638"/>
            <a:ext cx="7715200" cy="778098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pic>
        <p:nvPicPr>
          <p:cNvPr id="1026" name="Picture 2" descr="C:\Users\lbass\Documents\SAP3\SAP3 cover.jp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96" y="116632"/>
            <a:ext cx="953592" cy="95359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1403648" y="6356350"/>
            <a:ext cx="6336704" cy="365125"/>
          </a:xfrm>
        </p:spPr>
        <p:txBody>
          <a:bodyPr/>
          <a:lstStyle/>
          <a:p>
            <a:r>
              <a:rPr lang="en-AU" dirty="0" smtClean="0"/>
              <a:t>© Len Bass, Paul Clements, Rick </a:t>
            </a:r>
            <a:r>
              <a:rPr lang="en-AU" dirty="0" err="1" smtClean="0"/>
              <a:t>Kazman</a:t>
            </a:r>
            <a:r>
              <a:rPr lang="en-AU" dirty="0" smtClean="0"/>
              <a:t>, distributed under Creative Commons Attribution License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1718312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FD9AFD-92D5-4F38-81E5-3FBC268DED4A}" type="datetime1">
              <a:rPr lang="en-AU" smtClean="0"/>
              <a:pPr/>
              <a:t>5/03/2017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AU" dirty="0" smtClean="0"/>
              <a:t>© Len Bass, Paul Clements, Rick </a:t>
            </a:r>
            <a:r>
              <a:rPr lang="en-AU" dirty="0" err="1" smtClean="0"/>
              <a:t>Kazman</a:t>
            </a:r>
            <a:r>
              <a:rPr lang="en-AU" dirty="0" smtClean="0"/>
              <a:t>, distributed under Creative Commons Attribution License</a:t>
            </a:r>
            <a:endParaRPr lang="en-A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E8C58C-0836-46C6-8F9A-AF87B5CA09C9}" type="slidenum">
              <a:rPr lang="en-AU" smtClean="0"/>
              <a:pPr/>
              <a:t>‹#›</a:t>
            </a:fld>
            <a:endParaRPr lang="en-AU"/>
          </a:p>
        </p:txBody>
      </p:sp>
      <p:pic>
        <p:nvPicPr>
          <p:cNvPr id="7" name="Picture 2" descr="C:\Users\lbass\Documents\SAP3\SAP3 cover.jp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96" y="116632"/>
            <a:ext cx="1872208" cy="187220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593061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9592" y="274638"/>
            <a:ext cx="7787208" cy="778098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68760"/>
            <a:ext cx="4038600" cy="485740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68760"/>
            <a:ext cx="4038600" cy="485740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ADA7F1-F5F6-4965-B98A-1EF216FC21E9}" type="datetime1">
              <a:rPr lang="en-AU" smtClean="0"/>
              <a:pPr/>
              <a:t>5/03/2017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AU" dirty="0" smtClean="0"/>
              <a:t>© Len Bass, Paul Clements, Rick </a:t>
            </a:r>
            <a:r>
              <a:rPr lang="en-AU" dirty="0" err="1" smtClean="0"/>
              <a:t>Kazman</a:t>
            </a:r>
            <a:r>
              <a:rPr lang="en-AU" dirty="0" smtClean="0"/>
              <a:t>, distributed under Creative Commons Attribution License</a:t>
            </a:r>
            <a:endParaRPr lang="en-A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E8C58C-0836-46C6-8F9A-AF87B5CA09C9}" type="slidenum">
              <a:rPr lang="en-AU" smtClean="0"/>
              <a:pPr/>
              <a:t>‹#›</a:t>
            </a:fld>
            <a:endParaRPr lang="en-AU"/>
          </a:p>
        </p:txBody>
      </p:sp>
      <p:pic>
        <p:nvPicPr>
          <p:cNvPr id="8" name="Picture 2" descr="C:\Users\lbass\Documents\SAP3\SAP3 cover.jp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96" y="116632"/>
            <a:ext cx="953592" cy="95359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935669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71600" y="274638"/>
            <a:ext cx="7715200" cy="778098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D0951D-1B64-4AD7-951D-395C8B37DA62}" type="datetime1">
              <a:rPr lang="en-AU" smtClean="0"/>
              <a:pPr/>
              <a:t>5/03/2017</a:t>
            </a:fld>
            <a:endParaRPr lang="en-A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AU" dirty="0" smtClean="0"/>
              <a:t>© Len Bass, Paul Clements, Rick </a:t>
            </a:r>
            <a:r>
              <a:rPr lang="en-AU" dirty="0" err="1" smtClean="0"/>
              <a:t>Kazman</a:t>
            </a:r>
            <a:r>
              <a:rPr lang="en-AU" dirty="0" smtClean="0"/>
              <a:t>, distributed under Creative Commons Attribution License</a:t>
            </a:r>
            <a:endParaRPr lang="en-AU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E8C58C-0836-46C6-8F9A-AF87B5CA09C9}" type="slidenum">
              <a:rPr lang="en-AU" smtClean="0"/>
              <a:pPr/>
              <a:t>‹#›</a:t>
            </a:fld>
            <a:endParaRPr lang="en-AU"/>
          </a:p>
        </p:txBody>
      </p:sp>
      <p:pic>
        <p:nvPicPr>
          <p:cNvPr id="10" name="Picture 2" descr="C:\Users\lbass\Documents\SAP3\SAP3 cover.jp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96" y="116632"/>
            <a:ext cx="953592" cy="95359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274555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9592" y="274638"/>
            <a:ext cx="7787208" cy="778098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AU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54D5B1-B0B7-4FEE-A636-82BBB8DC2F24}" type="datetime1">
              <a:rPr lang="en-AU" smtClean="0"/>
              <a:pPr/>
              <a:t>5/03/2017</a:t>
            </a:fld>
            <a:endParaRPr lang="en-A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AU" dirty="0" smtClean="0"/>
              <a:t>©  Len Bass, Paul Clements, Rick </a:t>
            </a:r>
            <a:r>
              <a:rPr lang="en-AU" dirty="0" err="1" smtClean="0"/>
              <a:t>Kazman</a:t>
            </a:r>
            <a:r>
              <a:rPr lang="en-AU" dirty="0" smtClean="0"/>
              <a:t>, distributed under Creative Commons Attribution License</a:t>
            </a:r>
            <a:endParaRPr lang="en-AU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E8C58C-0836-46C6-8F9A-AF87B5CA09C9}" type="slidenum">
              <a:rPr lang="en-AU" smtClean="0"/>
              <a:pPr/>
              <a:t>‹#›</a:t>
            </a:fld>
            <a:endParaRPr lang="en-AU"/>
          </a:p>
        </p:txBody>
      </p:sp>
      <p:pic>
        <p:nvPicPr>
          <p:cNvPr id="6" name="Picture 2" descr="C:\Users\lbass\Documents\SAP3\SAP3 cover.jp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96" y="116632"/>
            <a:ext cx="953592" cy="95359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37959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83E332-3D0B-4932-A3B1-41A6E16690E0}" type="datetime1">
              <a:rPr lang="en-AU" smtClean="0"/>
              <a:pPr/>
              <a:t>5/03/2017</a:t>
            </a:fld>
            <a:endParaRPr lang="en-A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AU" dirty="0" smtClean="0"/>
              <a:t>© Len Bass, Paul Clements, Rick </a:t>
            </a:r>
            <a:r>
              <a:rPr lang="en-AU" dirty="0" err="1" smtClean="0"/>
              <a:t>Kazman</a:t>
            </a:r>
            <a:r>
              <a:rPr lang="en-AU" dirty="0" smtClean="0"/>
              <a:t>, distributed under Creative Commons Attribution License</a:t>
            </a:r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E8C58C-0836-46C6-8F9A-AF87B5CA09C9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667587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5EB9C4-EF48-4255-A3A3-972222EC13E9}" type="datetime1">
              <a:rPr lang="en-AU" smtClean="0"/>
              <a:pPr/>
              <a:t>5/03/2017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AU" dirty="0" smtClean="0"/>
              <a:t>© Len Bass, Paul Clements, Rick </a:t>
            </a:r>
            <a:r>
              <a:rPr lang="en-AU" dirty="0" err="1" smtClean="0"/>
              <a:t>Kazman</a:t>
            </a:r>
            <a:r>
              <a:rPr lang="en-AU" dirty="0" smtClean="0"/>
              <a:t>, distributed under Creative Commons Attribution License</a:t>
            </a:r>
            <a:endParaRPr lang="en-A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E8C58C-0836-46C6-8F9A-AF87B5CA09C9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5007441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C94F8-BF1B-412F-A811-124AF48AB6BD}" type="datetime1">
              <a:rPr lang="en-AU" smtClean="0"/>
              <a:pPr/>
              <a:t>5/03/2017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AU" dirty="0" smtClean="0"/>
              <a:t>© Len Bass, Paul Clements, Rick </a:t>
            </a:r>
            <a:r>
              <a:rPr lang="en-AU" dirty="0" err="1" smtClean="0"/>
              <a:t>Kazman</a:t>
            </a:r>
            <a:r>
              <a:rPr lang="en-AU" dirty="0" smtClean="0"/>
              <a:t>, distributed under Creative Commons Attribution License</a:t>
            </a:r>
            <a:endParaRPr lang="en-A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E8C58C-0836-46C6-8F9A-AF87B5CA09C9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990416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AU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68760"/>
            <a:ext cx="8229600" cy="485740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2C3DB84-98FB-4B92-9E59-12D7CC27F3EE}" type="datetime1">
              <a:rPr lang="en-AU" smtClean="0"/>
              <a:pPr/>
              <a:t>5/03/2017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AU" dirty="0" smtClean="0"/>
              <a:t>© Len Bass</a:t>
            </a:r>
            <a:r>
              <a:rPr lang="en-AU" smtClean="0"/>
              <a:t>, Paul </a:t>
            </a:r>
            <a:r>
              <a:rPr lang="en-AU" dirty="0" smtClean="0"/>
              <a:t>Clements, Rick </a:t>
            </a:r>
            <a:r>
              <a:rPr lang="en-AU" dirty="0" err="1" smtClean="0"/>
              <a:t>Kazman</a:t>
            </a:r>
            <a:r>
              <a:rPr lang="en-AU" dirty="0" smtClean="0"/>
              <a:t>, distributed under Creative Commons Attribution License</a:t>
            </a:r>
            <a:endParaRPr lang="en-A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0E8C58C-0836-46C6-8F9A-AF87B5CA09C9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7011788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sldNum="0" hdr="0" dt="0"/>
  <p:txStyles>
    <p:titleStyle>
      <a:lvl1pPr algn="ctr" defTabSz="914400" rtl="0" eaLnBrk="1" latinLnBrk="0" hangingPunct="1">
        <a:lnSpc>
          <a:spcPct val="8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12.wmf"/><Relationship Id="rId4" Type="http://schemas.openxmlformats.org/officeDocument/2006/relationships/oleObject" Target="../embeddings/oleObject1.bin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gif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javaworld.com/#resources" TargetMode="External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emf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1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emf"/><Relationship Id="rId1" Type="http://schemas.openxmlformats.org/officeDocument/2006/relationships/slideLayout" Target="../slideLayouts/slideLayout1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w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AU" dirty="0" smtClean="0"/>
              <a:t>Chapter : Architecture Patterns</a:t>
            </a:r>
            <a:endParaRPr lang="en-AU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AU" smtClean="0"/>
              <a:t>© Len Bass, Paul Clements, Rick Kazman, distributed under Creative Commons Attribution License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76353913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1"/>
          <p:cNvSpPr>
            <a:spLocks noGrp="1"/>
          </p:cNvSpPr>
          <p:nvPr>
            <p:ph type="title"/>
          </p:nvPr>
        </p:nvSpPr>
        <p:spPr>
          <a:xfrm>
            <a:off x="609600" y="228600"/>
            <a:ext cx="7804150" cy="836613"/>
          </a:xfrm>
        </p:spPr>
        <p:txBody>
          <a:bodyPr/>
          <a:lstStyle/>
          <a:p>
            <a:r>
              <a:rPr lang="en-US" smtClean="0">
                <a:ea typeface="Calibri" panose="020F0502020204030204" pitchFamily="34" charset="0"/>
                <a:cs typeface="Calibri" panose="020F0502020204030204" pitchFamily="34" charset="0"/>
              </a:rPr>
              <a:t>Tier Architecture</a:t>
            </a:r>
          </a:p>
        </p:txBody>
      </p:sp>
      <p:sp>
        <p:nvSpPr>
          <p:cNvPr id="28675" name="Content Placeholder 2"/>
          <p:cNvSpPr>
            <a:spLocks noGrp="1"/>
          </p:cNvSpPr>
          <p:nvPr>
            <p:ph idx="1"/>
          </p:nvPr>
        </p:nvSpPr>
        <p:spPr>
          <a:xfrm>
            <a:off x="304800" y="1143000"/>
            <a:ext cx="8534400" cy="5257800"/>
          </a:xfrm>
        </p:spPr>
        <p:txBody>
          <a:bodyPr/>
          <a:lstStyle/>
          <a:p>
            <a:pPr marL="57150" indent="0">
              <a:buFontTx/>
              <a:buNone/>
              <a:defRPr/>
            </a:pPr>
            <a:r>
              <a:rPr lang="en-US" sz="2400" b="1" dirty="0" smtClean="0">
                <a:solidFill>
                  <a:srgbClr val="FF0000"/>
                </a:solidFill>
              </a:rPr>
              <a:t>Pros </a:t>
            </a:r>
          </a:p>
          <a:p>
            <a:pPr lvl="1">
              <a:buFontTx/>
              <a:buBlip>
                <a:blip r:embed="rId3"/>
              </a:buBlip>
              <a:defRPr/>
            </a:pPr>
            <a:r>
              <a:rPr lang="en-US" sz="2000" b="1" dirty="0" smtClean="0"/>
              <a:t>Maintainability</a:t>
            </a:r>
          </a:p>
          <a:p>
            <a:pPr lvl="2">
              <a:buFontTx/>
              <a:buBlip>
                <a:blip r:embed="rId4"/>
              </a:buBlip>
              <a:defRPr/>
            </a:pPr>
            <a:r>
              <a:rPr lang="en-US" sz="1600" dirty="0" smtClean="0"/>
              <a:t> Because each tier is independent of the other tiers, updates or changes can be carried out without affecting the application as a whole.</a:t>
            </a:r>
          </a:p>
          <a:p>
            <a:pPr lvl="1">
              <a:buFontTx/>
              <a:buBlip>
                <a:blip r:embed="rId3"/>
              </a:buBlip>
              <a:defRPr/>
            </a:pPr>
            <a:r>
              <a:rPr lang="en-US" sz="2000" b="1" dirty="0" smtClean="0"/>
              <a:t>Scalability</a:t>
            </a:r>
            <a:r>
              <a:rPr lang="en-US" sz="2000" dirty="0" smtClean="0"/>
              <a:t>. </a:t>
            </a:r>
          </a:p>
          <a:p>
            <a:pPr lvl="2">
              <a:buFontTx/>
              <a:buBlip>
                <a:blip r:embed="rId4"/>
              </a:buBlip>
              <a:defRPr/>
            </a:pPr>
            <a:r>
              <a:rPr lang="en-US" sz="1600" dirty="0" smtClean="0"/>
              <a:t>Because tiers are based on the deployment of layers, scaling out an application is reasonably straightforward.</a:t>
            </a:r>
          </a:p>
          <a:p>
            <a:pPr lvl="1">
              <a:buFontTx/>
              <a:buBlip>
                <a:blip r:embed="rId3"/>
              </a:buBlip>
              <a:defRPr/>
            </a:pPr>
            <a:r>
              <a:rPr lang="en-US" sz="2000" b="1" dirty="0" smtClean="0"/>
              <a:t>Availability</a:t>
            </a:r>
            <a:r>
              <a:rPr lang="en-US" sz="2000" dirty="0" smtClean="0"/>
              <a:t>. </a:t>
            </a:r>
          </a:p>
          <a:p>
            <a:pPr lvl="2">
              <a:buFontTx/>
              <a:buBlip>
                <a:blip r:embed="rId4"/>
              </a:buBlip>
              <a:defRPr/>
            </a:pPr>
            <a:r>
              <a:rPr lang="en-US" sz="1600" dirty="0" smtClean="0"/>
              <a:t>Applications can exploit the modular architecture of enabling systems using easily scalable components, which increases availability.</a:t>
            </a:r>
          </a:p>
          <a:p>
            <a:pPr marL="0" indent="0">
              <a:buFontTx/>
              <a:buNone/>
              <a:defRPr/>
            </a:pP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Cons </a:t>
            </a:r>
          </a:p>
          <a:p>
            <a:pPr lvl="1">
              <a:buFontTx/>
              <a:buBlip>
                <a:blip r:embed="rId3"/>
              </a:buBlip>
              <a:defRPr/>
            </a:pPr>
            <a:r>
              <a:rPr lang="en-US" sz="2000" dirty="0" smtClean="0">
                <a:latin typeface="Times New Roman" panose="02020603050405020304" pitchFamily="18" charset="0"/>
              </a:rPr>
              <a:t>Tightly coupled to language</a:t>
            </a:r>
          </a:p>
          <a:p>
            <a:pPr lvl="1">
              <a:buFontTx/>
              <a:buBlip>
                <a:blip r:embed="rId3"/>
              </a:buBlip>
              <a:defRPr/>
            </a:pPr>
            <a:r>
              <a:rPr lang="en-US" sz="2000" dirty="0" smtClean="0">
                <a:latin typeface="Times New Roman" panose="02020603050405020304" pitchFamily="18" charset="0"/>
              </a:rPr>
              <a:t>Lack extensibility</a:t>
            </a:r>
          </a:p>
          <a:p>
            <a:pPr lvl="1">
              <a:buFontTx/>
              <a:buBlip>
                <a:blip r:embed="rId3"/>
              </a:buBlip>
              <a:defRPr/>
            </a:pPr>
            <a:r>
              <a:rPr lang="en-US" sz="2000" dirty="0" smtClean="0">
                <a:latin typeface="Times New Roman" panose="02020603050405020304" pitchFamily="18" charset="0"/>
              </a:rPr>
              <a:t>Lack transparency</a:t>
            </a:r>
            <a:endParaRPr lang="en-US" sz="2000" dirty="0" smtClean="0"/>
          </a:p>
        </p:txBody>
      </p:sp>
    </p:spTree>
    <p:extLst>
      <p:ext uri="{BB962C8B-B14F-4D97-AF65-F5344CB8AC3E}">
        <p14:creationId xmlns:p14="http://schemas.microsoft.com/office/powerpoint/2010/main" val="40975596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533400"/>
            <a:ext cx="8229600" cy="1143000"/>
          </a:xfrm>
        </p:spPr>
        <p:txBody>
          <a:bodyPr/>
          <a:lstStyle/>
          <a:p>
            <a:r>
              <a:rPr lang="en-US" sz="4000" b="1" dirty="0"/>
              <a:t>Broker Architectural Style</a:t>
            </a:r>
            <a:br>
              <a:rPr lang="en-US" sz="4000" b="1" dirty="0"/>
            </a:br>
            <a:endParaRPr lang="en-US" sz="4000" b="1" dirty="0"/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295400"/>
            <a:ext cx="8382000" cy="5334000"/>
          </a:xfrm>
        </p:spPr>
        <p:txBody>
          <a:bodyPr>
            <a:noAutofit/>
          </a:bodyPr>
          <a:lstStyle/>
          <a:p>
            <a:pPr algn="just">
              <a:lnSpc>
                <a:spcPct val="80000"/>
              </a:lnSpc>
            </a:pPr>
            <a:r>
              <a:rPr lang="en-US" sz="2800" u="sng" dirty="0">
                <a:latin typeface="Times New Roman" pitchFamily="18" charset="0"/>
                <a:cs typeface="Times New Roman" pitchFamily="18" charset="0"/>
              </a:rPr>
              <a:t>The broker architecture 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is a middleware architecture used in distributed computing to coordinate and facilitate communication between registered servers and clients.</a:t>
            </a:r>
          </a:p>
          <a:p>
            <a:pPr algn="just">
              <a:lnSpc>
                <a:spcPct val="80000"/>
              </a:lnSpc>
            </a:pP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Bushmann</a:t>
            </a:r>
            <a:r>
              <a:rPr lang="en-US" altLang="zh-CN" sz="2800" dirty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 et al. </a:t>
            </a:r>
            <a:r>
              <a:rPr lang="en-US" altLang="zh-CN" sz="2800" dirty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developed the broker architectural pattern to design a </a:t>
            </a:r>
            <a:r>
              <a:rPr lang="en-US" altLang="zh-CN" sz="2800" b="1" dirty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distributed system </a:t>
            </a:r>
            <a:r>
              <a:rPr lang="en-US" altLang="zh-CN" sz="2800" dirty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into </a:t>
            </a:r>
            <a:r>
              <a:rPr lang="en-US" altLang="zh-CN" sz="2800" u="sng" dirty="0">
                <a:solidFill>
                  <a:srgbClr val="00B050"/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components</a:t>
            </a:r>
            <a:r>
              <a:rPr lang="en-US" altLang="zh-CN" sz="2800" dirty="0">
                <a:solidFill>
                  <a:srgbClr val="00B050"/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 </a:t>
            </a:r>
            <a:r>
              <a:rPr lang="en-US" altLang="zh-CN" sz="2800" dirty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that interact by </a:t>
            </a:r>
            <a:r>
              <a:rPr lang="en-US" altLang="zh-CN" sz="2800" b="1" dirty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remote service </a:t>
            </a:r>
            <a:r>
              <a:rPr lang="en-US" altLang="zh-CN" sz="2800" dirty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invocations</a:t>
            </a:r>
            <a:r>
              <a:rPr lang="en-US" altLang="zh-CN" sz="2800" dirty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. </a:t>
            </a:r>
          </a:p>
          <a:p>
            <a:pPr algn="just">
              <a:lnSpc>
                <a:spcPct val="80000"/>
              </a:lnSpc>
            </a:pPr>
            <a:r>
              <a:rPr lang="en-US" altLang="zh-CN" sz="2800" dirty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“</a:t>
            </a:r>
            <a:r>
              <a:rPr lang="en-US" altLang="zh-CN" sz="2800" i="1" dirty="0">
                <a:solidFill>
                  <a:srgbClr val="0070C0"/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The Broker architectural pattern can be used to structure distributed software systems with decoupled components that interact by remote service invocations</a:t>
            </a:r>
            <a:r>
              <a:rPr lang="en-US" altLang="zh-CN" sz="2800" i="1" dirty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.</a:t>
            </a:r>
          </a:p>
          <a:p>
            <a:pPr algn="just">
              <a:lnSpc>
                <a:spcPct val="80000"/>
              </a:lnSpc>
            </a:pPr>
            <a:r>
              <a:rPr lang="en-US" altLang="zh-CN" sz="2800" i="1" dirty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A broker component is </a:t>
            </a:r>
            <a:r>
              <a:rPr lang="en-US" altLang="zh-CN" sz="2800" b="1" i="1" dirty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responsible for coordinating communication</a:t>
            </a:r>
            <a:r>
              <a:rPr lang="en-US" altLang="zh-CN" sz="2800" i="1" dirty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, such as forwarding requests, as well as for transmitting results and exceptions.</a:t>
            </a:r>
            <a:r>
              <a:rPr lang="en-US" altLang="zh-CN" sz="2800" dirty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” (</a:t>
            </a:r>
            <a:r>
              <a:rPr lang="en-US" altLang="zh-CN" sz="2800" dirty="0" err="1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Bushmann</a:t>
            </a:r>
            <a:r>
              <a:rPr lang="en-US" altLang="zh-CN" sz="2800" dirty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 et al, 1996).</a:t>
            </a:r>
          </a:p>
          <a:p>
            <a:pPr algn="just">
              <a:lnSpc>
                <a:spcPct val="80000"/>
              </a:lnSpc>
              <a:buFontTx/>
              <a:buNone/>
            </a:pPr>
            <a:r>
              <a:rPr lang="en-US" altLang="zh-CN" sz="2800" dirty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	</a:t>
            </a:r>
            <a:endParaRPr lang="en-US" sz="2800" dirty="0">
              <a:latin typeface="Times New Roman" pitchFamily="18" charset="0"/>
              <a:ea typeface="宋体" pitchFamily="2" charset="-122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1"/>
          <p:cNvSpPr>
            <a:spLocks noGrp="1"/>
          </p:cNvSpPr>
          <p:nvPr>
            <p:ph type="title"/>
          </p:nvPr>
        </p:nvSpPr>
        <p:spPr>
          <a:xfrm>
            <a:off x="609600" y="228600"/>
            <a:ext cx="7804150" cy="836613"/>
          </a:xfrm>
        </p:spPr>
        <p:txBody>
          <a:bodyPr/>
          <a:lstStyle/>
          <a:p>
            <a:r>
              <a:rPr lang="en-US" dirty="0" smtClean="0">
                <a:ea typeface="Calibri" panose="020F0502020204030204" pitchFamily="34" charset="0"/>
                <a:cs typeface="Calibri" panose="020F0502020204030204" pitchFamily="34" charset="0"/>
              </a:rPr>
              <a:t>Broker Architecture</a:t>
            </a:r>
          </a:p>
        </p:txBody>
      </p:sp>
      <p:sp>
        <p:nvSpPr>
          <p:cNvPr id="15363" name="Content Placeholder 2"/>
          <p:cNvSpPr>
            <a:spLocks noGrp="1"/>
          </p:cNvSpPr>
          <p:nvPr>
            <p:ph idx="1"/>
          </p:nvPr>
        </p:nvSpPr>
        <p:spPr>
          <a:xfrm>
            <a:off x="381000" y="1295400"/>
            <a:ext cx="8534400" cy="5257800"/>
          </a:xfrm>
          <a:ln>
            <a:solidFill>
              <a:schemeClr val="accent1"/>
            </a:solidFill>
            <a:miter lim="800000"/>
            <a:headEnd/>
            <a:tailEnd/>
          </a:ln>
        </p:spPr>
        <p:txBody>
          <a:bodyPr/>
          <a:lstStyle/>
          <a:p>
            <a:pPr>
              <a:buFontTx/>
              <a:buBlip>
                <a:blip r:embed="rId3"/>
              </a:buBlip>
            </a:pPr>
            <a:r>
              <a:rPr lang="en-US" sz="2400" smtClean="0"/>
              <a:t>based on client/server concepts but </a:t>
            </a:r>
            <a:r>
              <a:rPr lang="en-GB" smtClean="0">
                <a:cs typeface="Times" panose="02020603050405020304" pitchFamily="18" charset="0"/>
              </a:rPr>
              <a:t>Transparently distribute the software system to different nodes</a:t>
            </a:r>
            <a:r>
              <a:rPr lang="en-US" smtClean="0">
                <a:cs typeface="Times" panose="02020603050405020304" pitchFamily="18" charset="0"/>
              </a:rPr>
              <a:t> </a:t>
            </a:r>
          </a:p>
          <a:p>
            <a:pPr>
              <a:buFontTx/>
              <a:buBlip>
                <a:blip r:embed="rId3"/>
              </a:buBlip>
            </a:pPr>
            <a:r>
              <a:rPr lang="en-US" sz="2000" smtClean="0"/>
              <a:t>Server make their service available to client by registering and publishing their interface to brokers </a:t>
            </a:r>
          </a:p>
          <a:p>
            <a:pPr>
              <a:buFontTx/>
              <a:buBlip>
                <a:blip r:embed="rId3"/>
              </a:buBlip>
            </a:pPr>
            <a:r>
              <a:rPr lang="en-US" sz="2000" smtClean="0"/>
              <a:t>Clients request the services of server from broker by lookup</a:t>
            </a:r>
          </a:p>
          <a:p>
            <a:pPr marL="342900" lvl="2" indent="-342900">
              <a:buFontTx/>
              <a:buBlip>
                <a:blip r:embed="rId3"/>
              </a:buBlip>
            </a:pPr>
            <a:r>
              <a:rPr lang="en-GB" smtClean="0">
                <a:cs typeface="Times" panose="02020603050405020304" pitchFamily="18" charset="0"/>
              </a:rPr>
              <a:t>Client can make of a service without knowing where the location of a server</a:t>
            </a:r>
            <a:r>
              <a:rPr lang="en-US" smtClean="0">
                <a:cs typeface="Times" panose="02020603050405020304" pitchFamily="18" charset="0"/>
              </a:rPr>
              <a:t>.</a:t>
            </a:r>
          </a:p>
          <a:p>
            <a:pPr>
              <a:buFontTx/>
              <a:buBlip>
                <a:blip r:embed="rId3"/>
              </a:buBlip>
            </a:pPr>
            <a:endParaRPr lang="en-US" sz="2000" smtClean="0"/>
          </a:p>
        </p:txBody>
      </p:sp>
      <p:pic>
        <p:nvPicPr>
          <p:cNvPr id="15364" name="Picture 9" descr="http://www.dossier-andreas.net/software_architecture/broker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0" y="4267200"/>
            <a:ext cx="3429000" cy="2516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648002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295400"/>
            <a:ext cx="8458200" cy="5410200"/>
          </a:xfrm>
        </p:spPr>
        <p:txBody>
          <a:bodyPr>
            <a:normAutofit lnSpcReduction="10000"/>
          </a:bodyPr>
          <a:lstStyle/>
          <a:p>
            <a:pPr algn="just">
              <a:lnSpc>
                <a:spcPct val="90000"/>
              </a:lnSpc>
            </a:pPr>
            <a:r>
              <a:rPr lang="en-US" altLang="zh-CN" sz="2800" dirty="0" smtClean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A </a:t>
            </a:r>
            <a:r>
              <a:rPr lang="en-US" altLang="zh-CN" sz="2800" dirty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broker component is responsible for </a:t>
            </a:r>
            <a:r>
              <a:rPr lang="en-US" altLang="zh-CN" sz="2800" b="1" dirty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coordinating communications </a:t>
            </a:r>
            <a:r>
              <a:rPr lang="en-US" altLang="zh-CN" sz="2800" dirty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– </a:t>
            </a:r>
            <a:endParaRPr lang="en-US" altLang="zh-CN" sz="2800" dirty="0" smtClean="0">
              <a:latin typeface="Times New Roman" pitchFamily="18" charset="0"/>
              <a:ea typeface="宋体" pitchFamily="2" charset="-122"/>
              <a:cs typeface="Times New Roman" pitchFamily="18" charset="0"/>
            </a:endParaRPr>
          </a:p>
          <a:p>
            <a:pPr algn="just">
              <a:lnSpc>
                <a:spcPct val="90000"/>
              </a:lnSpc>
            </a:pPr>
            <a:r>
              <a:rPr lang="en-US" altLang="zh-CN" sz="2800" dirty="0" smtClean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brokering </a:t>
            </a:r>
            <a:r>
              <a:rPr lang="en-US" altLang="zh-CN" sz="2800" dirty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the service requests</a:t>
            </a:r>
            <a:r>
              <a:rPr lang="en-US" altLang="zh-CN" sz="2800" dirty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, </a:t>
            </a:r>
            <a:endParaRPr lang="en-US" altLang="zh-CN" sz="2800" dirty="0" smtClean="0">
              <a:latin typeface="Times New Roman" pitchFamily="18" charset="0"/>
              <a:ea typeface="宋体" pitchFamily="2" charset="-122"/>
              <a:cs typeface="Times New Roman" pitchFamily="18" charset="0"/>
            </a:endParaRPr>
          </a:p>
          <a:p>
            <a:pPr algn="just">
              <a:lnSpc>
                <a:spcPct val="90000"/>
              </a:lnSpc>
            </a:pPr>
            <a:r>
              <a:rPr lang="en-US" altLang="zh-CN" sz="2800" dirty="0" smtClean="0">
                <a:solidFill>
                  <a:srgbClr val="0070C0"/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locating </a:t>
            </a:r>
            <a:r>
              <a:rPr lang="en-US" altLang="zh-CN" sz="2800" dirty="0">
                <a:solidFill>
                  <a:srgbClr val="0070C0"/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a proper server</a:t>
            </a:r>
            <a:r>
              <a:rPr lang="en-US" altLang="zh-CN" sz="2800" dirty="0" smtClean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, </a:t>
            </a:r>
          </a:p>
          <a:p>
            <a:pPr algn="just">
              <a:lnSpc>
                <a:spcPct val="90000"/>
              </a:lnSpc>
            </a:pPr>
            <a:r>
              <a:rPr lang="en-US" altLang="zh-CN" sz="2800" dirty="0" smtClean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 </a:t>
            </a:r>
            <a:r>
              <a:rPr lang="en-US" altLang="zh-CN" sz="2800" dirty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forwarding and dispatching requests</a:t>
            </a:r>
            <a:r>
              <a:rPr lang="en-US" altLang="zh-CN" sz="2800" dirty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, and </a:t>
            </a:r>
            <a:endParaRPr lang="en-US" altLang="zh-CN" sz="2800" dirty="0" smtClean="0">
              <a:latin typeface="Times New Roman" pitchFamily="18" charset="0"/>
              <a:ea typeface="宋体" pitchFamily="2" charset="-122"/>
              <a:cs typeface="Times New Roman" pitchFamily="18" charset="0"/>
            </a:endParaRPr>
          </a:p>
          <a:p>
            <a:pPr algn="just">
              <a:lnSpc>
                <a:spcPct val="90000"/>
              </a:lnSpc>
            </a:pPr>
            <a:r>
              <a:rPr lang="en-US" altLang="zh-CN" sz="2800" dirty="0" smtClean="0">
                <a:solidFill>
                  <a:srgbClr val="0070C0"/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sending </a:t>
            </a:r>
            <a:r>
              <a:rPr lang="en-US" altLang="zh-CN" sz="2800" dirty="0">
                <a:solidFill>
                  <a:srgbClr val="0070C0"/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responses or exceptions back to clients</a:t>
            </a:r>
            <a:r>
              <a:rPr lang="en-US" altLang="zh-CN" sz="2800" dirty="0" smtClean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.</a:t>
            </a:r>
          </a:p>
          <a:p>
            <a:pPr algn="just">
              <a:lnSpc>
                <a:spcPct val="90000"/>
              </a:lnSpc>
            </a:pPr>
            <a:endParaRPr lang="en-US" altLang="zh-CN" sz="2800" dirty="0" smtClean="0">
              <a:latin typeface="Times New Roman" pitchFamily="18" charset="0"/>
              <a:ea typeface="宋体" pitchFamily="2" charset="-122"/>
              <a:cs typeface="Times New Roman" pitchFamily="18" charset="0"/>
            </a:endParaRPr>
          </a:p>
          <a:p>
            <a:pPr algn="just">
              <a:lnSpc>
                <a:spcPct val="90000"/>
              </a:lnSpc>
            </a:pPr>
            <a:r>
              <a:rPr lang="en-US" altLang="zh-CN" sz="2800" dirty="0" smtClean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Actually, a broker can be either an </a:t>
            </a:r>
            <a:r>
              <a:rPr lang="en-US" altLang="zh-CN" sz="2800" dirty="0" smtClean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invocation-oriented service</a:t>
            </a:r>
            <a:r>
              <a:rPr lang="en-US" altLang="zh-CN" sz="2800" dirty="0" smtClean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, to which clients send invocation requests for brokering, or a </a:t>
            </a:r>
            <a:r>
              <a:rPr lang="en-US" altLang="zh-CN" sz="2800" dirty="0" smtClean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document or message- oriented broker to which clients send a message </a:t>
            </a:r>
            <a:r>
              <a:rPr lang="en-US" altLang="zh-CN" sz="2800" dirty="0" smtClean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(such as an XML document). </a:t>
            </a:r>
          </a:p>
          <a:p>
            <a:pPr algn="just">
              <a:lnSpc>
                <a:spcPct val="90000"/>
              </a:lnSpc>
              <a:buNone/>
            </a:pPr>
            <a:r>
              <a:rPr lang="en-US" altLang="zh-CN" sz="2800" dirty="0" smtClean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 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447800"/>
            <a:ext cx="8229600" cy="4525963"/>
          </a:xfrm>
        </p:spPr>
        <p:txBody>
          <a:bodyPr>
            <a:noAutofit/>
          </a:bodyPr>
          <a:lstStyle/>
          <a:p>
            <a:pPr algn="just">
              <a:lnSpc>
                <a:spcPct val="90000"/>
              </a:lnSpc>
            </a:pPr>
            <a:r>
              <a:rPr lang="en-US" altLang="zh-CN" sz="3600" dirty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A broker acts as a policeman in a busy intersection who controls and interacts with the client components and server components. </a:t>
            </a:r>
          </a:p>
          <a:p>
            <a:pPr algn="just">
              <a:lnSpc>
                <a:spcPct val="90000"/>
              </a:lnSpc>
            </a:pPr>
            <a:r>
              <a:rPr lang="en-US" altLang="zh-CN" sz="3600" dirty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The connection between clients and servers is maintained by the broker. </a:t>
            </a:r>
            <a:endParaRPr lang="en-US" altLang="zh-CN" sz="3600" dirty="0" smtClean="0">
              <a:latin typeface="Times New Roman" pitchFamily="18" charset="0"/>
              <a:ea typeface="宋体" pitchFamily="2" charset="-122"/>
              <a:cs typeface="Times New Roman" pitchFamily="18" charset="0"/>
            </a:endParaRPr>
          </a:p>
          <a:p>
            <a:pPr algn="just">
              <a:lnSpc>
                <a:spcPct val="90000"/>
              </a:lnSpc>
            </a:pPr>
            <a:r>
              <a:rPr lang="en-US" altLang="zh-CN" sz="3600" dirty="0" smtClean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CORBA </a:t>
            </a:r>
            <a:r>
              <a:rPr lang="en-US" altLang="zh-CN" sz="3600" dirty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(Common Object Request Broker Architecture) is a good implementation example of the broker architecture.</a:t>
            </a:r>
            <a:endParaRPr lang="en-US" sz="36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90000"/>
              </a:lnSpc>
            </a:pPr>
            <a:endParaRPr lang="en-US" sz="3600" dirty="0"/>
          </a:p>
          <a:p>
            <a:pPr>
              <a:lnSpc>
                <a:spcPct val="90000"/>
              </a:lnSpc>
            </a:pPr>
            <a:endParaRPr lang="en-US" sz="40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219200"/>
            <a:ext cx="8229600" cy="5334000"/>
          </a:xfrm>
        </p:spPr>
        <p:txBody>
          <a:bodyPr>
            <a:normAutofit/>
          </a:bodyPr>
          <a:lstStyle/>
          <a:p>
            <a:pPr algn="just">
              <a:lnSpc>
                <a:spcPct val="90000"/>
              </a:lnSpc>
            </a:pP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With </a:t>
            </a:r>
            <a:r>
              <a:rPr lang="en-US" altLang="zh-CN" sz="2800" dirty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the broker pattern, </a:t>
            </a:r>
            <a:r>
              <a:rPr lang="en-US" altLang="zh-CN" sz="2800" dirty="0">
                <a:solidFill>
                  <a:srgbClr val="0070C0"/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a distributed client can access distributed services simply by calling a remote method of a remote object just as if it were a local method call. </a:t>
            </a:r>
          </a:p>
          <a:p>
            <a:pPr algn="just">
              <a:lnSpc>
                <a:spcPct val="90000"/>
              </a:lnSpc>
            </a:pPr>
            <a:r>
              <a:rPr lang="en-US" altLang="zh-CN" sz="2800" dirty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This concept is similar to </a:t>
            </a:r>
            <a:r>
              <a:rPr lang="en-US" altLang="zh-CN" sz="2800" dirty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Remote Procedure Call (RPC) </a:t>
            </a:r>
            <a:r>
              <a:rPr lang="en-US" altLang="zh-CN" sz="2800" dirty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in Unix distributed structured programming and </a:t>
            </a:r>
            <a:r>
              <a:rPr lang="en-US" altLang="zh-CN" sz="2800" dirty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Remote Method Invocation (RMI) in Java distributed object-oriented programming</a:t>
            </a:r>
            <a:r>
              <a:rPr lang="en-US" altLang="zh-CN" sz="2800" dirty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. </a:t>
            </a:r>
          </a:p>
          <a:p>
            <a:pPr algn="just">
              <a:lnSpc>
                <a:spcPct val="90000"/>
              </a:lnSpc>
            </a:pPr>
            <a:r>
              <a:rPr lang="en-US" altLang="zh-CN" sz="2800" dirty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The distributed clients only need to obtain a reference to the appropriate object, instead of writing detailed code for protocol-oriented communication.</a:t>
            </a:r>
            <a:endParaRPr lang="en-US" sz="2800" dirty="0">
              <a:latin typeface="Times New Roman" pitchFamily="18" charset="0"/>
              <a:ea typeface="宋体" pitchFamily="2" charset="-122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685800"/>
            <a:ext cx="8229600" cy="731838"/>
          </a:xfrm>
        </p:spPr>
        <p:txBody>
          <a:bodyPr/>
          <a:lstStyle/>
          <a:p>
            <a:r>
              <a:rPr lang="en-US" sz="2400" b="1"/>
              <a:t>Figure 10.3</a:t>
            </a:r>
            <a:r>
              <a:rPr lang="en-US" altLang="zh-CN" sz="2400" b="1">
                <a:ea typeface="宋体" pitchFamily="2" charset="-122"/>
              </a:rPr>
              <a:t> Broker model</a:t>
            </a:r>
            <a:endParaRPr lang="en-US" sz="2400" b="1"/>
          </a:p>
        </p:txBody>
      </p:sp>
      <p:sp>
        <p:nvSpPr>
          <p:cNvPr id="430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3013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graphicFrame>
        <p:nvGraphicFramePr>
          <p:cNvPr id="43012" name="Object 4"/>
          <p:cNvGraphicFramePr>
            <a:graphicFrameLocks noChangeAspect="1"/>
          </p:cNvGraphicFramePr>
          <p:nvPr/>
        </p:nvGraphicFramePr>
        <p:xfrm>
          <a:off x="761999" y="1828800"/>
          <a:ext cx="7897091" cy="4572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65" name="Visio" r:id="rId4" imgW="4352925" imgH="2000250" progId="Visio.Drawing.11">
                  <p:embed/>
                </p:oleObj>
              </mc:Choice>
              <mc:Fallback>
                <p:oleObj name="Visio" r:id="rId4" imgW="4352925" imgH="2000250" progId="Visio.Drawing.11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1999" y="1828800"/>
                        <a:ext cx="7897091" cy="45720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700" name="Picture 4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0" y="838200"/>
            <a:ext cx="9144000" cy="6019800"/>
          </a:xfrm>
          <a:noFill/>
          <a:ln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371600"/>
            <a:ext cx="8229600" cy="5486400"/>
          </a:xfrm>
        </p:spPr>
        <p:txBody>
          <a:bodyPr/>
          <a:lstStyle/>
          <a:p>
            <a:pPr algn="just">
              <a:lnSpc>
                <a:spcPct val="80000"/>
              </a:lnSpc>
              <a:buFontTx/>
              <a:buNone/>
            </a:pPr>
            <a:r>
              <a:rPr lang="en-US" sz="2900" dirty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n-US" sz="29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Decompose the broker architecture into </a:t>
            </a:r>
            <a:r>
              <a:rPr lang="en-US" sz="29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sub-components:</a:t>
            </a:r>
            <a:endParaRPr lang="en-US" sz="2900" i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lnSpc>
                <a:spcPct val="80000"/>
              </a:lnSpc>
            </a:pPr>
            <a:r>
              <a:rPr lang="en-US" sz="2900" i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Broker</a:t>
            </a:r>
            <a:r>
              <a:rPr lang="en-US" sz="29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r>
              <a:rPr lang="en-US" sz="2900" dirty="0">
                <a:latin typeface="Times New Roman" pitchFamily="18" charset="0"/>
                <a:cs typeface="Times New Roman" pitchFamily="18" charset="0"/>
              </a:rPr>
              <a:t> co-ordinates communications – passes on requests and returns replies. </a:t>
            </a:r>
          </a:p>
          <a:p>
            <a:pPr algn="just">
              <a:lnSpc>
                <a:spcPct val="80000"/>
              </a:lnSpc>
            </a:pPr>
            <a:r>
              <a:rPr lang="en-US" sz="2900" dirty="0">
                <a:latin typeface="Times New Roman" pitchFamily="18" charset="0"/>
                <a:cs typeface="Times New Roman" pitchFamily="18" charset="0"/>
              </a:rPr>
              <a:t>The broker keeps all servers registration information including their functionality and services</a:t>
            </a:r>
            <a:r>
              <a:rPr lang="en-US" altLang="zh-CN" sz="2900" dirty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 as well as location information. </a:t>
            </a:r>
          </a:p>
          <a:p>
            <a:pPr algn="just">
              <a:lnSpc>
                <a:spcPct val="80000"/>
              </a:lnSpc>
            </a:pPr>
            <a:r>
              <a:rPr lang="en-US" altLang="zh-CN" sz="2900" dirty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The broker provides APIs for </a:t>
            </a:r>
            <a:r>
              <a:rPr lang="en-US" altLang="zh-CN" sz="2900" dirty="0">
                <a:solidFill>
                  <a:srgbClr val="0070C0"/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clients to request, servers to respond</a:t>
            </a:r>
            <a:r>
              <a:rPr lang="en-US" altLang="zh-CN" sz="2900" dirty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, </a:t>
            </a:r>
            <a:r>
              <a:rPr lang="en-US" altLang="zh-CN" sz="2900" dirty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registering or unregistering server components</a:t>
            </a:r>
            <a:r>
              <a:rPr lang="en-US" altLang="zh-CN" sz="2900" dirty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, </a:t>
            </a:r>
            <a:r>
              <a:rPr lang="en-US" altLang="zh-CN" sz="2900" dirty="0">
                <a:solidFill>
                  <a:srgbClr val="00B050"/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transferring messages, and locating servers.</a:t>
            </a:r>
            <a:endParaRPr lang="en-US" altLang="zh-CN" sz="2900" i="1" dirty="0">
              <a:solidFill>
                <a:srgbClr val="00B050"/>
              </a:solidFill>
              <a:latin typeface="Times New Roman" pitchFamily="18" charset="0"/>
              <a:ea typeface="宋体" pitchFamily="2" charset="-122"/>
              <a:cs typeface="Times New Roman" pitchFamily="18" charset="0"/>
            </a:endParaRPr>
          </a:p>
          <a:p>
            <a:pPr algn="just">
              <a:lnSpc>
                <a:spcPct val="80000"/>
              </a:lnSpc>
            </a:pP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219200" y="304800"/>
            <a:ext cx="7391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Implementation of Broker Architecture</a:t>
            </a:r>
            <a:endParaRPr lang="en-US" sz="36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066800"/>
            <a:ext cx="8229600" cy="5791200"/>
          </a:xfrm>
        </p:spPr>
        <p:txBody>
          <a:bodyPr>
            <a:normAutofit/>
          </a:bodyPr>
          <a:lstStyle/>
          <a:p>
            <a:pPr algn="just">
              <a:lnSpc>
                <a:spcPct val="90000"/>
              </a:lnSpc>
            </a:pPr>
            <a:r>
              <a:rPr lang="en-US" altLang="zh-CN" sz="2800" i="1" dirty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Stub</a:t>
            </a:r>
            <a:r>
              <a:rPr lang="en-US" altLang="zh-CN" sz="2800" dirty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 (client-side proxy): </a:t>
            </a:r>
            <a:r>
              <a:rPr lang="en-US" altLang="zh-CN" sz="2800" dirty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It mediates between </a:t>
            </a:r>
            <a:r>
              <a:rPr lang="en-US" altLang="zh-CN" sz="2800" dirty="0">
                <a:solidFill>
                  <a:srgbClr val="00B050"/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client and broker</a:t>
            </a:r>
            <a:r>
              <a:rPr lang="en-US" altLang="zh-CN" sz="2800" dirty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 and provides additional transparency between them. </a:t>
            </a:r>
          </a:p>
          <a:p>
            <a:pPr algn="just">
              <a:lnSpc>
                <a:spcPct val="90000"/>
              </a:lnSpc>
            </a:pPr>
            <a:r>
              <a:rPr lang="en-US" altLang="zh-CN" sz="2800" dirty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To the client, a remote object appears like a local one. </a:t>
            </a:r>
          </a:p>
          <a:p>
            <a:pPr algn="just">
              <a:lnSpc>
                <a:spcPct val="90000"/>
              </a:lnSpc>
            </a:pPr>
            <a:r>
              <a:rPr lang="en-US" altLang="zh-CN" sz="2800" dirty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The proxy hides the inter-process communication at protocol level and performs marshalling of parameter values and </a:t>
            </a:r>
            <a:r>
              <a:rPr lang="en-US" altLang="zh-CN" sz="2800" dirty="0" err="1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unmarshaling</a:t>
            </a:r>
            <a:r>
              <a:rPr lang="en-US" altLang="zh-CN" sz="2800" dirty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 of results from the server. </a:t>
            </a:r>
          </a:p>
          <a:p>
            <a:pPr algn="just">
              <a:lnSpc>
                <a:spcPct val="90000"/>
              </a:lnSpc>
            </a:pPr>
            <a:r>
              <a:rPr lang="en-US" altLang="zh-CN" sz="2800" dirty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The stub is </a:t>
            </a:r>
            <a:r>
              <a:rPr lang="en-US" altLang="zh-CN" sz="2800" b="1" dirty="0">
                <a:solidFill>
                  <a:srgbClr val="00B050"/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generated</a:t>
            </a:r>
            <a:r>
              <a:rPr lang="en-US" altLang="zh-CN" sz="2800" dirty="0">
                <a:solidFill>
                  <a:srgbClr val="00B050"/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 </a:t>
            </a:r>
            <a:r>
              <a:rPr lang="en-US" altLang="zh-CN" sz="2800" dirty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at the static </a:t>
            </a:r>
            <a:r>
              <a:rPr lang="en-US" altLang="zh-CN" sz="2800" dirty="0">
                <a:solidFill>
                  <a:srgbClr val="00B050"/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compilation time </a:t>
            </a:r>
            <a:r>
              <a:rPr lang="en-US" altLang="zh-CN" sz="2800" dirty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and </a:t>
            </a:r>
            <a:r>
              <a:rPr lang="en-US" altLang="zh-CN" sz="2800" b="1" dirty="0">
                <a:solidFill>
                  <a:srgbClr val="0070C0"/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deployed</a:t>
            </a:r>
            <a:r>
              <a:rPr lang="en-US" altLang="zh-CN" sz="2800" dirty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 to the client side to be used as a proxy for the client. </a:t>
            </a:r>
            <a:endParaRPr lang="en-US" altLang="zh-CN" sz="2800" i="1" dirty="0">
              <a:latin typeface="Times New Roman" pitchFamily="18" charset="0"/>
              <a:ea typeface="宋体" pitchFamily="2" charset="-122"/>
              <a:cs typeface="Times New Roman" pitchFamily="18" charset="0"/>
            </a:endParaRPr>
          </a:p>
          <a:p>
            <a:pPr algn="just">
              <a:lnSpc>
                <a:spcPct val="90000"/>
              </a:lnSpc>
            </a:pP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/>
          <p:cNvSpPr>
            <a:spLocks noGrp="1"/>
          </p:cNvSpPr>
          <p:nvPr>
            <p:ph type="title"/>
          </p:nvPr>
        </p:nvSpPr>
        <p:spPr>
          <a:xfrm>
            <a:off x="633413" y="228600"/>
            <a:ext cx="7804150" cy="836613"/>
          </a:xfrm>
        </p:spPr>
        <p:txBody>
          <a:bodyPr/>
          <a:lstStyle/>
          <a:p>
            <a:pPr>
              <a:defRPr/>
            </a:pPr>
            <a:r>
              <a:rPr lang="en-US" dirty="0" smtClean="0">
                <a:latin typeface="+mn-lt"/>
                <a:ea typeface="Calibri" pitchFamily="34" charset="0"/>
              </a:rPr>
              <a:t>Types of Architecture Styles</a:t>
            </a:r>
          </a:p>
        </p:txBody>
      </p:sp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1114425" y="1773238"/>
          <a:ext cx="7178676" cy="3144838"/>
        </p:xfrm>
        <a:graphic>
          <a:graphicData uri="http://schemas.openxmlformats.org/drawingml/2006/table">
            <a:tbl>
              <a:tblPr firstRow="1" bandRow="1">
                <a:tableStyleId>{EB9631B5-78F2-41C9-869B-9F39066F8104}</a:tableStyleId>
              </a:tblPr>
              <a:tblGrid>
                <a:gridCol w="3589338"/>
                <a:gridCol w="3589338"/>
              </a:tblGrid>
              <a:tr h="612158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 Categories </a:t>
                      </a:r>
                      <a:endParaRPr lang="en-US" sz="1800" dirty="0"/>
                    </a:p>
                  </a:txBody>
                  <a:tcPr marL="84401" marR="84401" marT="45727" marB="45727"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Architecture</a:t>
                      </a:r>
                      <a:r>
                        <a:rPr lang="en-US" sz="1800" baseline="0" dirty="0" smtClean="0"/>
                        <a:t> </a:t>
                      </a:r>
                      <a:r>
                        <a:rPr lang="en-US" sz="1800" dirty="0" smtClean="0"/>
                        <a:t>Styles </a:t>
                      </a:r>
                      <a:endParaRPr lang="en-US" sz="1800" dirty="0"/>
                    </a:p>
                  </a:txBody>
                  <a:tcPr marL="84401" marR="84401" marT="45727" marB="45727"/>
                </a:tc>
              </a:tr>
              <a:tr h="612158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/>
                        <a:t>Data Centered </a:t>
                      </a:r>
                    </a:p>
                  </a:txBody>
                  <a:tcPr marL="84401" marR="84401" marT="45727" marB="45727"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Blackboard and Repository </a:t>
                      </a:r>
                      <a:endParaRPr lang="en-US" sz="1800" dirty="0"/>
                    </a:p>
                  </a:txBody>
                  <a:tcPr marL="84401" marR="84401" marT="45727" marB="45727"/>
                </a:tc>
              </a:tr>
              <a:tr h="640174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/>
                        <a:t>Interaction Oriented </a:t>
                      </a:r>
                    </a:p>
                    <a:p>
                      <a:endParaRPr lang="en-US" sz="1800" dirty="0" smtClean="0"/>
                    </a:p>
                  </a:txBody>
                  <a:tcPr marL="84401" marR="84401" marT="45727" marB="45727"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MVC and PAC </a:t>
                      </a:r>
                      <a:endParaRPr lang="en-US" sz="1800" dirty="0"/>
                    </a:p>
                  </a:txBody>
                  <a:tcPr marL="84401" marR="84401" marT="45727" marB="45727"/>
                </a:tc>
              </a:tr>
              <a:tr h="640174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/>
                        <a:t>Communication Oriented </a:t>
                      </a:r>
                    </a:p>
                    <a:p>
                      <a:endParaRPr lang="en-US" sz="1800" dirty="0"/>
                    </a:p>
                  </a:txBody>
                  <a:tcPr marL="84401" marR="84401" marT="45727" marB="45727"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Peer-Peer and Publish-Subscriber </a:t>
                      </a:r>
                      <a:endParaRPr lang="en-US" sz="1800" dirty="0"/>
                    </a:p>
                  </a:txBody>
                  <a:tcPr marL="84401" marR="84401" marT="45727" marB="45727"/>
                </a:tc>
              </a:tr>
              <a:tr h="640174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/>
                        <a:t>Deployment  Oriented </a:t>
                      </a:r>
                    </a:p>
                    <a:p>
                      <a:endParaRPr lang="en-US" sz="1800" dirty="0"/>
                    </a:p>
                  </a:txBody>
                  <a:tcPr marL="84401" marR="84401" marT="45727" marB="45727"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Layered</a:t>
                      </a:r>
                      <a:r>
                        <a:rPr lang="en-US" sz="1800" baseline="0" dirty="0" smtClean="0"/>
                        <a:t> – Client / server, 3 Tier and Distributed </a:t>
                      </a:r>
                      <a:endParaRPr lang="en-US" sz="1800" dirty="0"/>
                    </a:p>
                  </a:txBody>
                  <a:tcPr marL="84401" marR="84401" marT="45727" marB="45727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035728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9600" y="1143000"/>
            <a:ext cx="8229600" cy="5486400"/>
          </a:xfrm>
        </p:spPr>
        <p:txBody>
          <a:bodyPr>
            <a:noAutofit/>
          </a:bodyPr>
          <a:lstStyle/>
          <a:p>
            <a:pPr algn="just">
              <a:lnSpc>
                <a:spcPct val="90000"/>
              </a:lnSpc>
            </a:pPr>
            <a:r>
              <a:rPr lang="en-US" altLang="zh-CN" sz="2800" i="1" dirty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Skeleton</a:t>
            </a:r>
            <a:r>
              <a:rPr lang="en-US" altLang="zh-CN" sz="2800" dirty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 (server-side proxy):</a:t>
            </a:r>
            <a:r>
              <a:rPr lang="en-US" altLang="zh-CN" sz="2800" dirty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 It is also statically generated by the service interface compilation and then deployed to the server side</a:t>
            </a:r>
            <a:r>
              <a:rPr lang="en-US" altLang="zh-CN" sz="2800" dirty="0" smtClean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.</a:t>
            </a:r>
          </a:p>
          <a:p>
            <a:pPr algn="just">
              <a:lnSpc>
                <a:spcPct val="90000"/>
              </a:lnSpc>
              <a:buNone/>
            </a:pPr>
            <a:r>
              <a:rPr lang="en-US" altLang="zh-CN" sz="2800" dirty="0" smtClean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 </a:t>
            </a:r>
            <a:endParaRPr lang="en-US" altLang="zh-CN" sz="2800" dirty="0">
              <a:latin typeface="Times New Roman" pitchFamily="18" charset="0"/>
              <a:ea typeface="宋体" pitchFamily="2" charset="-122"/>
              <a:cs typeface="Times New Roman" pitchFamily="18" charset="0"/>
            </a:endParaRPr>
          </a:p>
          <a:p>
            <a:pPr algn="just">
              <a:lnSpc>
                <a:spcPct val="90000"/>
              </a:lnSpc>
            </a:pPr>
            <a:r>
              <a:rPr lang="en-US" altLang="zh-CN" sz="2800" dirty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It receives the requests, unpacks the requests, </a:t>
            </a:r>
            <a:r>
              <a:rPr lang="en-US" altLang="zh-CN" sz="2800" dirty="0" err="1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unmarshals</a:t>
            </a:r>
            <a:r>
              <a:rPr lang="en-US" altLang="zh-CN" sz="2800" dirty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 the method arguments, and calls the appropriate service. </a:t>
            </a:r>
          </a:p>
          <a:p>
            <a:pPr algn="just">
              <a:lnSpc>
                <a:spcPct val="90000"/>
              </a:lnSpc>
            </a:pPr>
            <a:r>
              <a:rPr lang="en-US" altLang="zh-CN" sz="2800" dirty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When it receives the result back from the server it also marshals the result before sending it back to the client.</a:t>
            </a:r>
            <a:endParaRPr lang="en-US" altLang="zh-CN" sz="2800" i="1" dirty="0">
              <a:latin typeface="Times New Roman" pitchFamily="18" charset="0"/>
              <a:ea typeface="宋体" pitchFamily="2" charset="-122"/>
              <a:cs typeface="Times New Roman" pitchFamily="18" charset="0"/>
            </a:endParaRPr>
          </a:p>
          <a:p>
            <a:pPr algn="just">
              <a:lnSpc>
                <a:spcPct val="90000"/>
              </a:lnSpc>
            </a:pP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143000"/>
            <a:ext cx="8229600" cy="5334000"/>
          </a:xfrm>
        </p:spPr>
        <p:txBody>
          <a:bodyPr/>
          <a:lstStyle/>
          <a:p>
            <a:pPr algn="just">
              <a:lnSpc>
                <a:spcPct val="80000"/>
              </a:lnSpc>
            </a:pPr>
            <a:r>
              <a:rPr lang="en-US" altLang="zh-CN" sz="2800" i="1" dirty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Bridges</a:t>
            </a:r>
            <a:r>
              <a:rPr lang="en-US" altLang="zh-CN" sz="2800" dirty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:</a:t>
            </a:r>
            <a:r>
              <a:rPr lang="en-US" altLang="zh-CN" sz="2800" dirty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 These optional components are used to hide </a:t>
            </a:r>
            <a:r>
              <a:rPr lang="en-US" altLang="zh-CN" sz="2800" dirty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implementation details when two brokers interoperate</a:t>
            </a:r>
            <a:r>
              <a:rPr lang="en-US" altLang="zh-CN" sz="2800" dirty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. </a:t>
            </a:r>
          </a:p>
          <a:p>
            <a:pPr algn="just">
              <a:lnSpc>
                <a:spcPct val="80000"/>
              </a:lnSpc>
            </a:pPr>
            <a:r>
              <a:rPr lang="en-US" altLang="zh-CN" sz="2800" dirty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It encapsulates underlying network detail implementation and mediates different brokers such as DCOM, .NET Remote and Java CORBA brokers. </a:t>
            </a:r>
          </a:p>
          <a:p>
            <a:pPr algn="just">
              <a:lnSpc>
                <a:spcPct val="80000"/>
              </a:lnSpc>
            </a:pPr>
            <a:r>
              <a:rPr lang="en-US" altLang="zh-CN" sz="2800" dirty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They can take requests and parameters in one format and translate them to another format</a:t>
            </a:r>
            <a:r>
              <a:rPr lang="en-US" altLang="zh-CN" sz="2800" dirty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. </a:t>
            </a:r>
          </a:p>
          <a:p>
            <a:pPr algn="just">
              <a:lnSpc>
                <a:spcPct val="80000"/>
              </a:lnSpc>
            </a:pPr>
            <a:r>
              <a:rPr lang="en-US" altLang="zh-CN" sz="2800" dirty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A bridge can connect two different networks based on different communication protocols.</a:t>
            </a:r>
          </a:p>
          <a:p>
            <a:pPr algn="just">
              <a:lnSpc>
                <a:spcPct val="80000"/>
              </a:lnSpc>
            </a:pP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752600"/>
            <a:ext cx="8229600" cy="4525963"/>
          </a:xfrm>
        </p:spPr>
        <p:txBody>
          <a:bodyPr/>
          <a:lstStyle/>
          <a:p>
            <a:pPr algn="just"/>
            <a:r>
              <a:rPr lang="en-US" altLang="zh-CN" sz="2800" dirty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Network: The connections between the components are the network with designated protocol standards such as </a:t>
            </a:r>
            <a:r>
              <a:rPr lang="en-US" altLang="zh-CN" sz="2800" dirty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TCP/IP OIIP or SOAP</a:t>
            </a:r>
            <a:r>
              <a:rPr lang="en-US" altLang="zh-CN" sz="2800" dirty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. </a:t>
            </a:r>
          </a:p>
          <a:p>
            <a:pPr algn="just"/>
            <a:r>
              <a:rPr lang="en-US" altLang="zh-CN" sz="2800" dirty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The request carries data in a format of message document or method invocation</a:t>
            </a:r>
            <a:r>
              <a:rPr lang="en-US" altLang="zh-CN" sz="3300" dirty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. </a:t>
            </a:r>
            <a:endParaRPr lang="en-US" sz="33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458788"/>
            <a:ext cx="7804150" cy="455612"/>
          </a:xfrm>
        </p:spPr>
        <p:txBody>
          <a:bodyPr>
            <a:normAutofit fontScale="90000"/>
          </a:bodyPr>
          <a:lstStyle/>
          <a:p>
            <a:r>
              <a:rPr lang="en-US" smtClean="0">
                <a:ea typeface="Calibri" panose="020F0502020204030204" pitchFamily="34" charset="0"/>
                <a:cs typeface="Calibri" panose="020F0502020204030204" pitchFamily="34" charset="0"/>
              </a:rPr>
              <a:t>Broker Architecture</a:t>
            </a:r>
            <a:endParaRPr lang="en-US" altLang="en-US" smtClean="0"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219200"/>
            <a:ext cx="8229600" cy="4937125"/>
          </a:xfrm>
        </p:spPr>
        <p:txBody>
          <a:bodyPr/>
          <a:lstStyle/>
          <a:p>
            <a:pPr>
              <a:buFontTx/>
              <a:buBlip>
                <a:blip r:embed="rId3"/>
              </a:buBlip>
            </a:pPr>
            <a:r>
              <a:rPr lang="en-US" sz="2400" dirty="0" smtClean="0"/>
              <a:t>Benefits:</a:t>
            </a:r>
          </a:p>
          <a:p>
            <a:pPr lvl="1">
              <a:buFont typeface="Arial" panose="020B0604020202020204" pitchFamily="34" charset="0"/>
              <a:buBlip>
                <a:blip r:embed="rId4"/>
              </a:buBlip>
            </a:pPr>
            <a:r>
              <a:rPr lang="en-US" sz="2000" dirty="0" smtClean="0">
                <a:solidFill>
                  <a:srgbClr val="FF0000"/>
                </a:solidFill>
              </a:rPr>
              <a:t>Location Transparency: </a:t>
            </a:r>
            <a:r>
              <a:rPr lang="en-US" sz="2000" dirty="0" smtClean="0"/>
              <a:t>broker makes the distribution transparent to the developer</a:t>
            </a:r>
            <a:endParaRPr lang="en-US" sz="2000" dirty="0" smtClean="0">
              <a:solidFill>
                <a:srgbClr val="FF0000"/>
              </a:solidFill>
            </a:endParaRPr>
          </a:p>
          <a:p>
            <a:pPr lvl="1">
              <a:buFontTx/>
              <a:buBlip>
                <a:blip r:embed="rId4"/>
              </a:buBlip>
            </a:pPr>
            <a:r>
              <a:rPr lang="en-US" sz="2000" dirty="0" smtClean="0">
                <a:solidFill>
                  <a:srgbClr val="FF0000"/>
                </a:solidFill>
              </a:rPr>
              <a:t>Interoperability: </a:t>
            </a:r>
            <a:r>
              <a:rPr lang="en-US" sz="2000" dirty="0" smtClean="0"/>
              <a:t>via broker the communication between  server and client is independent</a:t>
            </a:r>
            <a:endParaRPr lang="en-US" sz="2000" dirty="0" smtClean="0">
              <a:solidFill>
                <a:srgbClr val="FF0000"/>
              </a:solidFill>
            </a:endParaRPr>
          </a:p>
          <a:p>
            <a:pPr lvl="1">
              <a:buFontTx/>
              <a:buBlip>
                <a:blip r:embed="rId4"/>
              </a:buBlip>
            </a:pPr>
            <a:r>
              <a:rPr lang="en-US" dirty="0" smtClean="0">
                <a:solidFill>
                  <a:srgbClr val="FF0000"/>
                </a:solidFill>
              </a:rPr>
              <a:t>changeability: </a:t>
            </a:r>
            <a:r>
              <a:rPr lang="en-US" sz="2000" dirty="0" smtClean="0"/>
              <a:t>server services can be changed without affecting the client application </a:t>
            </a:r>
          </a:p>
          <a:p>
            <a:pPr lvl="1">
              <a:buFontTx/>
              <a:buBlip>
                <a:blip r:embed="rId4"/>
              </a:buBlip>
            </a:pPr>
            <a:r>
              <a:rPr lang="en-US" sz="2000" dirty="0" smtClean="0">
                <a:solidFill>
                  <a:srgbClr val="FF0000"/>
                </a:solidFill>
              </a:rPr>
              <a:t>Scalability: </a:t>
            </a:r>
            <a:r>
              <a:rPr lang="en-US" sz="2000" dirty="0" smtClean="0"/>
              <a:t>new client and server services can be integrated</a:t>
            </a:r>
          </a:p>
          <a:p>
            <a:pPr>
              <a:buFontTx/>
              <a:buBlip>
                <a:blip r:embed="rId3"/>
              </a:buBlip>
            </a:pPr>
            <a:r>
              <a:rPr lang="en-US" sz="2400" dirty="0" smtClean="0"/>
              <a:t>Limitations</a:t>
            </a:r>
          </a:p>
          <a:p>
            <a:pPr lvl="1">
              <a:buFontTx/>
              <a:buBlip>
                <a:blip r:embed="rId4"/>
              </a:buBlip>
            </a:pPr>
            <a:r>
              <a:rPr lang="en-US" sz="2000" dirty="0" smtClean="0">
                <a:solidFill>
                  <a:srgbClr val="FF0000"/>
                </a:solidFill>
              </a:rPr>
              <a:t>Reliability: </a:t>
            </a:r>
            <a:r>
              <a:rPr lang="en-US" sz="2000" dirty="0" smtClean="0"/>
              <a:t>lower support to fault tolerance. The failure of the broker affects entire system </a:t>
            </a:r>
          </a:p>
          <a:p>
            <a:pPr lvl="1">
              <a:buFontTx/>
              <a:buBlip>
                <a:blip r:embed="rId4"/>
              </a:buBlip>
            </a:pPr>
            <a:r>
              <a:rPr lang="en-US" sz="2000" dirty="0" smtClean="0">
                <a:solidFill>
                  <a:srgbClr val="FF0000"/>
                </a:solidFill>
              </a:rPr>
              <a:t>Testing : </a:t>
            </a:r>
            <a:r>
              <a:rPr lang="en-US" sz="2000" dirty="0" smtClean="0"/>
              <a:t>Testing and debugging broker becomes a challenge</a:t>
            </a:r>
            <a:endParaRPr lang="en-US" dirty="0" smtClean="0"/>
          </a:p>
        </p:txBody>
      </p:sp>
      <p:sp>
        <p:nvSpPr>
          <p:cNvPr id="16388" name="Rectangle 5"/>
          <p:cNvSpPr>
            <a:spLocks noChangeArrowheads="1"/>
          </p:cNvSpPr>
          <p:nvPr/>
        </p:nvSpPr>
        <p:spPr bwMode="auto">
          <a:xfrm>
            <a:off x="0" y="2463800"/>
            <a:ext cx="18415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SzPct val="60000"/>
              <a:buFont typeface="Arial" panose="020B0604020202020204" pitchFamily="34" charset="0"/>
              <a:buChar char="►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1800">
              <a:latin typeface="Times New Roman" panose="02020603050405020304" pitchFamily="18" charset="0"/>
            </a:endParaRPr>
          </a:p>
        </p:txBody>
      </p:sp>
      <p:sp>
        <p:nvSpPr>
          <p:cNvPr id="16389" name="AutoShape 7" descr="data:image/jpeg;base64,/9j/4AAQSkZJRgABAQAAAQABAAD/2wCEAAkGBxQHBhUUBxQUFhUVGRcUGRgYGR8YFhggHh0gHBoYGh4dKCohGB8lIiAdITEhJTUuOi86GSI5ODMsNygtLysBCgoKBQUFDgUFDisZExkrKysrKysrKysrKysrKysrKysrKysrKysrKysrKysrKysrKysrKysrKysrKysrKysrK//AABEIAMEBBgMBIgACEQEDEQH/xAAcAAEAAgMBAQEAAAAAAAAAAAAABgcBBAUCAwj/xABSEAABAwIDAggGDQcMAQUAAAABAAIDBBEFEiEGMQcTF0FRVZTSFiI3U2GTFDI2QlRxcnSBo7GysyM1c3WhtNEVMzRDR1JihIWRwcMlCCQmY4L/xAAUAQEAAAAAAAAAAAAAAAAAAAAA/8QAFBEBAAAAAAAAAAAAAAAAAAAAAP/aAAwDAQACEQMRAD8AvFERAREQEREBERAVT7UbNQbVcMghxhrnRigEgAcWm4lIGo9DirYVf/26/wCm/wDeg88jGFeZk9a/+KcjGFeZk9a/+KsJRja7HJqSsp6TA8nsmqc6znguZFGwXkmcBvsNACRcn0WQcM8DOFD+pk9a/wDis8jGFeZk9a/+K9zPxDBK+kZilWJmzVrWNeGMY50RgeSyRrWho8cXFr82vRv0u1kVDQVMtZPLOGVktK1oiAkD7gNpomttxlidHHfc3OiDm8jGFeZk9a/+KcjGFeZk9a/+K3JOEylhoBJUx1LPy4pXRujHGxvLS9uZrXG4IHvbnUaLQ2l4TPYmyb6nBqaoL2yGF4kjs2B7XsDmT2ddpIf4uW9yRuQe+RjCvMyetf8AxWrinA/hdNhkr4opMzY3uH5V+8NJHOp/hFecToGyuilhzX/JzNDZG2NvGAJtffv51jHfzJP+ik+6UEc4H/JvR/If+I5TFQ7gf8m9H8h/4jlMUBERAREQEREBERAREQEREBERAREQEREBERAREQFX/wDbr/pv/erAVf8A9uv+m/8AcgsBRfabB6mXGIavZ10HHRskhcyfMI3Mflde7AS1wc0c2typRdYQRLwdqqr2I7FqlkskNUapxEfFtDTG5oijA1IBd7ZxvvuVxcW4OpKvBp2MlZxjsQlxCMEvYwh+hhkc3xwC0uBczpVjogglDsfO6kpW1raKIU9W2p4qnY4RBrY3NABcLveXEHMQLem2vnENhZKrZfEaZsrA6tq3VTXZTZgL4nZXDnP5M7ulT1EGVo47+ZJ/0Un3St5aOO/mSf8ARSfdKCOcD/k3o/kP/EcpiodwP+Tej+Q/8RymKAiIgIiICIiAiIgIiICIiAiIgIiICIiAiIgIiICge1Gx9ZXbXit2erGUz+IFObxCUkZi8+2uN9v9lPEQV54OY71xH2SLup4OY71xH2SLuqw0QV54OY71xH2SLurl7TRYxszgz6jEsZjDGZRpSRFxJIADRl1Ov7CrXVJf+oX2XViJkMLhSREEyXbZ8j/FaLXv4o0v/iPQglEWAY5NEHRYzEWuAcCKWKxB1B9qvXg5jvXEfZIu6tvgkjrKLZdtPtLC+N8ByRlxBzR+9F2k6t1b8Qapwgrzwcx3riPskXdXifZbHKiBzJsXjLXAtI9ix6gixGjVYyIOHsVgjtm9l4aWV4eYg4ZgLA3cXbju3ruIiAiIgIiICIiAiIgIiICIiAiIgIiICIiAiIgIiICIiAiIgKv+G73Ej9PB95WAqQ4cNspIXmgqqUNGaKdkwluHta428XIMpuCCLm1udBd1tVlQ/g420ftth8kz6biI2OEbTxnGZza7veNsBca63uehTBAREQEREBERAREQEREBERAREQEREBERBXsPDDQTsvCyrcOkQEj9hXvlbovN1nqHLxwEeTiL5c33ypw3EoXVpibLEZRvjztzjS+rb33WP0oIVyt0Xm6z1Dk5W6LzdZ6hyn68vcGNJcbAa35kEC5W6LzdZ6hycrdF5us9Q5TmkqWVlK2SlcHseA5rmm7XA6gg84X2uggHK3RebrPUOTlbovN1nqHKfoggHK3RebrPUOTlbovN1nqHKfoggHK3RebrPUOTlbovN1nqHKfoggHK3RebrPUOUC4WtoaPbHB2ewI6oVELrsLoHAFriA9pPRud/wDn0q/EQVDsxwpYRs5gUVNRmfLE0NvxXtnb3POu9xufpXch4YaCdl4WVbh0iAkfsKhHC/wXvZiAq9l4rskIEsTNC17jYSNH90ki4Htd+4nL3sInxfg7w9kFTRsraSPLZ9ObSsDiczcntnkHW+Xn1dr4odzlbovN1nqHJyt0Xm6z1Dl0dl+Eag2leGUsuSU/1UoyPB/ui/ivPoaSpbdBAeVui83WeocnK3RebrPUOU/RBAOVui83WeocnK3RebrPUOU/RBAOVui83WeocnK3RebrPUOU/RBAOVui83WeocnK3RebrPUOU/RBAOVui83WeocnK3RebrPUOU/RBAOVui83WeocnK3RebrPUOU/RBAOVui83WeocnK3RebrPUOU/RBDsD4SKTG8QMNI2cPDDJZ8eTxQQ2+p6SEXD2g8sY/Vo/eCiDa4CPJxF8ub75UK2iw+SSLFZoKanLIq5z3VWYMrIQwRPdxJNtQNQM2pcdCptwEeTiL5c33yu7JsLRTYq6eeHO97+OIc9zo8+n5TiycmbTfbpQRitxrFcUxqubsq+AxU4pnxMfGOMkMkTH5LuLQ1pDnOJdqLADeVqs2xrKvDYKyQxGlrp5KNlOGWkjB4xrZTJmOZ35M3ba2unSLKpMMjpK6aWBtpJyx0jrnxixoY34rAW0XJp9iqOmxZ1RDDZ5zm2Z3FtLxZ7mMvlY4i9yAN56UEL4Mtop8SFDSw2p4oaZj3Nlb+VqhYszQ8wja4A3vc33WX02b2vxDaXG2SYY0Gm45zJGGHIyOMOLQ7j3O/KTWsckYI3XIU7g2apqf2NxUQBpBlhNzmYMuQtve7gRzG+oB3haLNhqJmLiobEc7ZOPDc7uKElv5wRXyB3Pe2/XegjuxOKYtjDaaoqXwPp3yzxva1ga8MYXtEjnFw8bO3LlYN1iedWOtLCcMjwehEWHtyRtLiG3JsXOL3b9d5JW6gIiICIiAiIgLFllEEd2l2Iotp2/8Al4Gudawkb4ko3n2zdSLm9jcf7qIu2RxXZNpOx1aamMDSmq/G3czHXAH0Fm9WgiCucP4U2UVXxO21PLQzXAuQXwuB3ODwN2hF9R6d9p5h+IRYnTiTD5GSMO5zHBzT9IWcQoIsSpjHiEccrDYlkjQ9ptqNHaKA4hwTxU9QZdj6iehl/wDreTE4g3GZpN7c1r29G+4WOirB21eL7JNPhbRiphaLmopfbAA6ue0+jXc0ab95Uq2a26odpTbDJ259Rxb/ABJdN9mu1I9Iv+w2CSosXWUBERAREQEREBERBWW0HljH6tH7wUTaDyxj9Wj94KINvgH8nEXy5vvlWEq94B/JxF8ub75VhICIiAiLBNkGUUVxThFw3CsSMFdVMbINHABzg03tlc5oIafQd1tbKS0tSyrp2vpXNex4DmuaQWuB1BBG8IPqiIgIiICIiAiLBNt6DKKLY1wh4dgeIGHEqprZB7Zoa5+Xfo4sBAOm7fqNNV3sNxKLFaNsuGyNkjdue03aeY/SDoQg20REGCLqK7UcHtDtJd1ZFxct83HQ2jmv0lwFnbvfAqVogq8YHjeyYvgNSyvhH9TUaSgX3NdfU26SB6OndwzhYpxV8RtTFLQTjL4soJjN9LhwGgvzuAHpVhrRxfCIMapDHikUcrCCLPbe1+g72ndqOgINinqW1UIdSua9p3OaQ5p5jYjTes087amPNA4OF3NuDcXaS1w+MEEEcxBVT7YbFN2Hwyau2TrJ6TJd5huJIXE2aGNa61rutq7N6BoAoFwUbX1mA17uJhnqKSR/5Vscbn5HHe9mUWa7nLecfQQH6aRRnGtv8PwN7BilQGOe1rwzK8vAdaxc0C7NDezrHQ9BXVwPHKfH6LjcGlZKy9rtO42vZwOrTYjQ23oOiiIgIiIKy2g8sY/Vo/eCibQeWMfq0fvBRBt8A/k4i+XN98qwlXFJwQQUUOSirsTjbvysna1uu/QMsvvyVs6yxbtI7iCwEVf8lbOssW7SO4nJWzrLFu0juILAXI2vmkptlap+H34xsEzmW3hwYSCNDcg6gc6i3JWzrLFu0juLB4Ko3CzsRxa3zkdxBnguwKil4PYCyKGQSxkzOcA8ucRaQOJ3W3W5rL58Cto8JrI6RxdTxVs7Kc3zN4vQjK73w57+lQbavZXD9jMUpqMVeIBlU4iYNmY1jGOGTO9oYAbki97+K13oU1ouCCCigy0NdicbN+Vk7Wt13mwZZBZCKv8AkrZ1li3aR3E5K2dZYt2kdxBYCKv+StnWWLdpHcTkrZ1li3aR3EFgIq/5K2dZYt2kdxOStnWWLdpHcQWAtHHJHw4PM6j/AJxschZ8oNNuY8/oKhvJWzrLFu0juLHJXH1li3aR3EHz4HMIpZNhYpI2RySSlz5nOtI4vuQQ4m5FhbxfTfnuflwZQR0G2mLQYRb2KySFzGt1Y17mnjQ081iLZebKBzKKbY7I0PB5RxGKsxJnHysaWxzNb4oP5SQhrBfK3d6SPSpVh3A9S0cX/jK7EY2vs78nOxrXdB8VljpzoLLRV/yVs6yxbtI7iclbOssW7SO4gsBFX/JWzrLFu0juJyVs6yxbtI7iCwEVf8lbOssW7SO4nJWzrLFu0juILAWDu0UA5K2dZYt2kdxOStnWWLdpHcQaPA/h8NfR1c+IsZJVvqZWzF9nPbZ3itsR4g38wvb0C3vAaaPDOGqpjwUBsclI2WdjPaCXjBa4HtDlN7ae2J51G9ttiaPYPCXVUdZiIkke1lmzsa+Ul2Z9yGXJDczrnnt0rvYPwT0csAqMKrsRAnaJM7Jmtc8O8YFxDLm976oLRRV/yVs6yxbtI7iclbOssW7SO4gsBFX/ACVs6yxbtI7iclbOssW7SO4g0toPLGP1aP3gouvgnBtBhGKmoFTWTSGMw3mkbJZuYOsDlB3jp5ysoJqiIgIiICwfQsog/OvCPsVX4pt/H/KElPnr3SthAe8sjZE0ENddmnike1BubnS6vLZGkqaDZ2KLH3Rvmjbkc+MuLXAaNJLgDmy2v6bnnUX258pWCfKrPw2KwEBERAREQEREBERBQ3DbsxWYjtBFPVSQcTLLFRU7A5+Zpfc5njLYXIJJFz7Ua2Vq8H+FVWB7MR0+Ouie+HxGujc5wLB7QHM1pBGrbdAC4XC//R8N/WVL9j1YKAiIgIiICIiAiIgpHh7wCrxCshme6EU7XMp4m5ncZnl9s9wy2AuANCdGjpsJ/wAGWA1mzWz3sbHnwyCNx4p0bnOs06ljszW7je2/Q20sFz+Gf3OU/wA8pvtcp+gIiICIiAiIgIih+222E2z2LU1PhdJ7KkqhLlaJRERxYBO9pB0JPNuQTBFX/hhi/Ubu1x91PDDF+o3drj7qCwF5eLt0UB8MMX6jd2uPup4YYt1G7tcfdQVbwhbY4hhe3cf8pcSZKF0hhcIyGvbK0Wc4X1u227cbq9tiqmprdmopdoMgmkHGFrGloaHasaQSTe1ifSbcyqnbLDK/azG6aorMEe0wHx2iqjPHMBzCNxt4oBvr0OI6CJiNr8WA/Mbu1x91BYKKv/DDF+o3drj7qeGGL9Ru7XH3UFgIo3sFtO7azBnTTw8S5sr4SzPxli21zew5z+xSQoCKB43tzVUm1UtHgmHmqdExkjnCcR6OA5nNPPpvXz8MMX6jd2uPuoLARV/4YYv1G7tcfdTwwxfqN3a4+6gr7hp2jrsN2ijgrOKMUUsdbTuDCCcuYAP1sbG4IG+wOl1bHBxidVjeyzKjaAMD5iXsDGloEegZcEm5Ni6/Q4KvNvqXEdtoIRW4K9joXhwcKqMktPt49wsHWGvMQPSDKYtrMWijDY8CcAAAAKuOwA3AeKgsNFX/AIYYv1G7tcfdTwwxfqN3a4+6gsBFXFdt3ilBRPlq8Fc1kbXPe72Ww2a0XJ0bfQKa7OYn/LWAwVBbk46NkuW+bLmF7XsL/HZB0kUG2j23qcP2sNFglAap4hbUEiYRENLsp0c0jQ25+fcvh4YYv1G7tcfdQWAir/wwxfqN3a4+6nhhi/Ubu1x91BBOHHH67DsWbT1XFGnL2VMDgwh92e9cb2OUk7t4LekqxuCvG63aTATU7QcUBI60LWMLTlbcOcbk3udB8m+t1C+EGHEttsLZHU4K+N0bw9kgqo3EDc9tso0cP2gHW1lIMO2ixPDaCOGjwFzY42tY0ey2aBosPe6/GgslFX/hhi/Ubu1x91PDDF+o3drj7qCwEVdVO2+K0tM59Rgjg1jS9x9ls0AFyfa9Cl+ymMeEGzsNSWZOOZnyZs2XU6XsL/7IOsiIgKv9sfKpg3+c/CCsBV/tj5VMG/zn4QQWAuNiu1dHg9YIsUqoIpDbxXvAIvuLv7o9Jt+xdaWQQxl0hsACSegDUlVTU1TtmKCorsJrcPnp5pH1AErbTS3JJp2Std4xADmtuCRYiwA0C2AbhZVW7XbR1dbtIylwgzQ/+1ZU5Wujidd5sTM+VpyMjGha0Eku9Gmc2I47i7oaDEGMLaCGYuhDXRSzOzhrmvLTljLmi5aNRuAugtFFVcOK4hDijcMqpXOqXVEEpm01pizPMWEADR7XRjxffAc91r7O7RV2OY5HOZ+Ji9lOheyV8TIMuctbTxMy8bLMRrmJbrbQ7kFuIq12GixHFoaeqlrS+Pj52vhc1rRxTXSMGobd78wBuSLC3QrJGgQQHgX9zc/zyp+0KfHcoDwL+5uf55U/aFPjuQQHBfLNXfNYP+FPibKA4L5Zq75rB/wpdtBUx0mDSuxCXiY8pYZb5cmfxA4HmNyLFBrRbWUUuLexo6qAzXLeLDwXZhoW/K/w712lV+G1E2xDqOnfLQVET3sgYyKPi6pzXGwn0c4Oto5xtrrrfU8/ENpK/Edoar2FOKaOlqeJzSvijpGMaQC6XMOMldIdA1pAGYeN0hcCKrqGDEtoK6tdQV742w174GsyssGAtMnjFri4hrhlb0g33rWoNrK0xET3L8MpqmSr5myytLmQsPPqG8boBvB57ILaRU3huN1/8hT1E9W7K6hmmYJXwiV7wwOEsEUbbxxt19sT7ZugUx2Nw7EIK6OXGKz2RBJStLmlrWkTFwILGtaLNDNCb6kk23WDqbf+4au+bVH4bl44OvcHQ/N4fuBe9v8A3DV3zao/DcvHB17g6H5vD9wIOBTeXaX9XD8ZisFV9TeXaX9XD8ZindZUso6V0lU4NYxrnucdzWtFyT6AAg5dZtXRUOJinrKqBkxIGQvAcCdwP90nSwO+46V2RqqmbPLsPhHHUVVQ1VO+Qyta5lqup4x2Yta8OPGSa6Eg7huGg843tFXYhtTVx4ZPxDKR8TQXvjipo2locZKhz2l8pcdAxtrAHXnIW4irWGLEsaxutOGVpY2nqYmRxENyEWjfJmdlc7LlJs0c51XilxqsO0DcPfI8yQVM08kml3UrQJIg429+Xtj0HvHDmugs1FUWxm0NdjdXDUz1GSGUyhzJXxNjfo/LDTRtbxjnMsLvcRfK42N11eD6DE6+noauureOhkZKZo3Na2wI/I5MrbvdmuXOJGlhzahM9q/ctVfoJvuOXK4K/J5Rfoh9pXV2r9y1V+gm+45crgr8nlF+iH2lBKkREBV/tj5VMG/zn4QVgKseEvFocD4QcJnxR+SKMVeZ1i612NaNGgk6kbkFmkZhquFT7F4fS1wlp6OnbIDmDhG3Q9IG4H0hcTlewj4X9TN3E5XsI+F/UzdxBJca2cpcey/yxBHLkvlztuW332PNew/2W1T4dFSzZqaNjXZGx3a0A5W3ys096Lmw9KiHK9hHwv6mbuJyvYR8L+pm7iCYOoI3YgJiwcaGGIP98Gkhxb8VwD9C0RsxRjGPZQpoePvm4zKM97WzX6bc6jvK9hHwv6mbuJyvYR8L+pm7iCZUdHHQwZKJjWMBcQ1oDWguJc42GmpJP0r7qDcr2EfC/qZu4nK9hHwv6mbuIPjwL+5uf55U/aFPjuVe8CEwqNlJnQm7XVdQ4H0HKQrCO5BAcF8s1d81g/4U6qqZlZTuZVsa9jhZzXAOa4dBB0IVWVe1NLsvwvVj8dl4tr6eBrTlc+50NvEBI0Xf5XsI+F/UzdxBIMI2TosFqC/CqWGN5FszWDNboB3j6OgL1W7MUdfibaisponzNy2e5oLvF1b8dlHeV7CPhf1M3cTlewj4X9TN3EExpqKOkL/YrGs4xxkflAGZxsC91t7jYa+hYgoI6eokfAwB0pDpDzvIGUE/EAAofyvYR8L+pm7icr2EfC/qZu4g7tFsfQ0HGew6SBnGtMb7MHjNO9h/wno9A6F2mMEbAIwAALADQADcB0KEcr2EfC/qZu4nK9hHwv6mbuIO1t/7hq75tUfhuXjg69wdD83h+4FEdr+FHC8R2UqoqOpzSSQTRsbxUou5zCALlgA1O8qXcHR/+CUPzeH7oQcCm8u0v6uH4zFP5IxIwiQAgggg6gg7wekKq8b2jptmOGh8uOScXG6gbGDlc/xjKHAWYCdzTr6F3eV7CPhf1M3cQdyg2NoMOreNoaSnZILkODBdt9+X+79C+2I7MUeKV7ZsRpopJWWs9zQXCxuPjselR3lewj4X9TN3E5XsI+F/UzdxBMqejjppHup2NaZHZ3kCxc6wbmd0mwAv6F5bQxtrzM1g41zRGX85aCSG/ECSfpUP5XsI+F/UzdxOV7CPhf1M3cQSGm2Xo6XFDUU9NC2Z2YmQMAcS72x+M63PPc9K6VHSMoaVsdGxrGMGVrWizWjoAG5Qzlewj4X9TN3E5XsI+F/UzdxBJNq/ctVfoJvuOXK4K/J5Rfoh9pXA2g4VcKrMBqI6equ98MrGjipRcuYQBcssNeld7gr8nlF+iH2lBK0REBcLaP8AnmfE7/hEQchERAREQEREBERBINnv6EflH7AuoiIIvi/5xf8AR9gWmiICIiAiIgIiIClGFf0BnyQiIOPjn5xPyQueiICIiAiIgIiIClGEfm5v0/aVhEG6iIg//9k="/>
          <p:cNvSpPr>
            <a:spLocks noChangeAspect="1" noChangeArrowheads="1"/>
          </p:cNvSpPr>
          <p:nvPr/>
        </p:nvSpPr>
        <p:spPr bwMode="auto">
          <a:xfrm>
            <a:off x="155575" y="-182563"/>
            <a:ext cx="280988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SzPct val="60000"/>
              <a:buFont typeface="Arial" panose="020B0604020202020204" pitchFamily="34" charset="0"/>
              <a:buChar char="►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sz="1800"/>
          </a:p>
        </p:txBody>
      </p:sp>
    </p:spTree>
    <p:extLst>
      <p:ext uri="{BB962C8B-B14F-4D97-AF65-F5344CB8AC3E}">
        <p14:creationId xmlns:p14="http://schemas.microsoft.com/office/powerpoint/2010/main" val="2093505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/>
          <p:cNvSpPr>
            <a:spLocks noGrp="1"/>
          </p:cNvSpPr>
          <p:nvPr>
            <p:ph type="title"/>
          </p:nvPr>
        </p:nvSpPr>
        <p:spPr>
          <a:xfrm>
            <a:off x="633413" y="228600"/>
            <a:ext cx="7804150" cy="836613"/>
          </a:xfrm>
        </p:spPr>
        <p:txBody>
          <a:bodyPr/>
          <a:lstStyle/>
          <a:p>
            <a:pPr>
              <a:defRPr/>
            </a:pPr>
            <a:r>
              <a:rPr lang="en-US" dirty="0" smtClean="0">
                <a:latin typeface="+mn-lt"/>
                <a:ea typeface="Calibri" pitchFamily="34" charset="0"/>
              </a:rPr>
              <a:t>Types of Architecture Styles</a:t>
            </a:r>
          </a:p>
        </p:txBody>
      </p:sp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1114425" y="1773238"/>
          <a:ext cx="7178676" cy="3144838"/>
        </p:xfrm>
        <a:graphic>
          <a:graphicData uri="http://schemas.openxmlformats.org/drawingml/2006/table">
            <a:tbl>
              <a:tblPr firstRow="1" bandRow="1">
                <a:tableStyleId>{EB9631B5-78F2-41C9-869B-9F39066F8104}</a:tableStyleId>
              </a:tblPr>
              <a:tblGrid>
                <a:gridCol w="3589338"/>
                <a:gridCol w="3589338"/>
              </a:tblGrid>
              <a:tr h="612158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 Categories </a:t>
                      </a:r>
                      <a:endParaRPr lang="en-US" sz="1800" dirty="0"/>
                    </a:p>
                  </a:txBody>
                  <a:tcPr marL="84401" marR="84401" marT="45727" marB="45727"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Architecture</a:t>
                      </a:r>
                      <a:r>
                        <a:rPr lang="en-US" sz="1800" baseline="0" dirty="0" smtClean="0"/>
                        <a:t> </a:t>
                      </a:r>
                      <a:r>
                        <a:rPr lang="en-US" sz="1800" dirty="0" smtClean="0"/>
                        <a:t>Styles </a:t>
                      </a:r>
                      <a:endParaRPr lang="en-US" sz="1800" dirty="0"/>
                    </a:p>
                  </a:txBody>
                  <a:tcPr marL="84401" marR="84401" marT="45727" marB="45727"/>
                </a:tc>
              </a:tr>
              <a:tr h="612158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/>
                        <a:t>Data Centered </a:t>
                      </a:r>
                    </a:p>
                  </a:txBody>
                  <a:tcPr marL="84401" marR="84401" marT="45727" marB="45727"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Blackboard and Repository </a:t>
                      </a:r>
                      <a:endParaRPr lang="en-US" sz="1800" dirty="0"/>
                    </a:p>
                  </a:txBody>
                  <a:tcPr marL="84401" marR="84401" marT="45727" marB="45727"/>
                </a:tc>
              </a:tr>
              <a:tr h="640174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/>
                        <a:t>Interaction Oriented </a:t>
                      </a:r>
                    </a:p>
                    <a:p>
                      <a:endParaRPr lang="en-US" sz="1800" dirty="0" smtClean="0"/>
                    </a:p>
                  </a:txBody>
                  <a:tcPr marL="84401" marR="84401" marT="45727" marB="45727"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MVC and PAC </a:t>
                      </a:r>
                      <a:endParaRPr lang="en-US" sz="1800" dirty="0"/>
                    </a:p>
                  </a:txBody>
                  <a:tcPr marL="84401" marR="84401" marT="45727" marB="45727"/>
                </a:tc>
              </a:tr>
              <a:tr h="640174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/>
                        <a:t>Communication Oriented </a:t>
                      </a:r>
                    </a:p>
                    <a:p>
                      <a:endParaRPr lang="en-US" sz="1800" dirty="0"/>
                    </a:p>
                  </a:txBody>
                  <a:tcPr marL="84401" marR="84401" marT="45727" marB="45727"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Peer-Peer and Publish-Subscriber </a:t>
                      </a:r>
                      <a:endParaRPr lang="en-US" sz="1800" dirty="0"/>
                    </a:p>
                  </a:txBody>
                  <a:tcPr marL="84401" marR="84401" marT="45727" marB="45727"/>
                </a:tc>
              </a:tr>
              <a:tr h="640174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/>
                        <a:t>Deployment  Oriented </a:t>
                      </a:r>
                    </a:p>
                    <a:p>
                      <a:endParaRPr lang="en-US" sz="1800" dirty="0"/>
                    </a:p>
                  </a:txBody>
                  <a:tcPr marL="84401" marR="84401" marT="45727" marB="45727"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Layered</a:t>
                      </a:r>
                      <a:r>
                        <a:rPr lang="en-US" sz="1800" baseline="0" dirty="0" smtClean="0"/>
                        <a:t> – Client / server, 3 Tier and Distributed </a:t>
                      </a:r>
                      <a:endParaRPr lang="en-US" sz="1800" dirty="0"/>
                    </a:p>
                  </a:txBody>
                  <a:tcPr marL="84401" marR="84401" marT="45727" marB="45727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0357287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le 1"/>
          <p:cNvSpPr>
            <a:spLocks noGrp="1"/>
          </p:cNvSpPr>
          <p:nvPr>
            <p:ph type="title"/>
          </p:nvPr>
        </p:nvSpPr>
        <p:spPr>
          <a:xfrm>
            <a:off x="533400" y="457200"/>
            <a:ext cx="7804150" cy="771525"/>
          </a:xfrm>
        </p:spPr>
        <p:txBody>
          <a:bodyPr>
            <a:normAutofit fontScale="90000"/>
          </a:bodyPr>
          <a:lstStyle/>
          <a:p>
            <a:pPr marL="316531" indent="-316531">
              <a:defRPr/>
            </a:pPr>
            <a:r>
              <a:rPr lang="en-US" altLang="en-US" sz="2954" dirty="0">
                <a:ea typeface="Calibri" panose="020F0502020204030204" pitchFamily="34" charset="0"/>
              </a:rPr>
              <a:t>Publish-Subscribe model</a:t>
            </a:r>
            <a:br>
              <a:rPr lang="en-US" altLang="en-US" sz="2954" dirty="0">
                <a:ea typeface="Calibri" panose="020F0502020204030204" pitchFamily="34" charset="0"/>
              </a:rPr>
            </a:br>
            <a:endParaRPr lang="en-US" altLang="en-US" sz="2954" dirty="0">
              <a:solidFill>
                <a:srgbClr val="7030A0"/>
              </a:solidFill>
              <a:ea typeface="Calibri" panose="020F0502020204030204" pitchFamily="34" charset="0"/>
            </a:endParaRPr>
          </a:p>
        </p:txBody>
      </p:sp>
      <p:sp>
        <p:nvSpPr>
          <p:cNvPr id="18435" name="Content Placeholder 2"/>
          <p:cNvSpPr>
            <a:spLocks noGrp="1"/>
          </p:cNvSpPr>
          <p:nvPr>
            <p:ph sz="quarter" idx="1"/>
          </p:nvPr>
        </p:nvSpPr>
        <p:spPr>
          <a:xfrm>
            <a:off x="633413" y="1295400"/>
            <a:ext cx="8229600" cy="4768850"/>
          </a:xfrm>
        </p:spPr>
        <p:txBody>
          <a:bodyPr/>
          <a:lstStyle/>
          <a:p>
            <a:pPr>
              <a:buFontTx/>
              <a:buBlip>
                <a:blip r:embed="rId3"/>
              </a:buBlip>
            </a:pPr>
            <a:r>
              <a:rPr lang="en-US" altLang="en-US" dirty="0" smtClean="0">
                <a:solidFill>
                  <a:srgbClr val="0070C0"/>
                </a:solidFill>
              </a:rPr>
              <a:t>Subscribers</a:t>
            </a:r>
            <a:r>
              <a:rPr lang="en-US" altLang="en-US" dirty="0" smtClean="0"/>
              <a:t> register to receive specific messages</a:t>
            </a:r>
          </a:p>
          <a:p>
            <a:pPr>
              <a:buFontTx/>
              <a:buBlip>
                <a:blip r:embed="rId3"/>
              </a:buBlip>
            </a:pPr>
            <a:r>
              <a:rPr lang="en-US" altLang="en-US" dirty="0" smtClean="0">
                <a:solidFill>
                  <a:srgbClr val="0070C0"/>
                </a:solidFill>
              </a:rPr>
              <a:t>Publishers</a:t>
            </a:r>
            <a:r>
              <a:rPr lang="en-US" altLang="en-US" dirty="0" smtClean="0"/>
              <a:t> maintain a subscription list and broadcast messages to subscribers</a:t>
            </a:r>
          </a:p>
        </p:txBody>
      </p:sp>
      <p:pic>
        <p:nvPicPr>
          <p:cNvPr id="18436" name="Picture 2" descr="http://docs.oracle.com/cd/E19509-01/820-5892/images/publish_subscribe.g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3581400"/>
            <a:ext cx="6683375" cy="3276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878166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itle 1"/>
          <p:cNvSpPr>
            <a:spLocks noGrp="1"/>
          </p:cNvSpPr>
          <p:nvPr>
            <p:ph type="title"/>
          </p:nvPr>
        </p:nvSpPr>
        <p:spPr>
          <a:xfrm>
            <a:off x="633413" y="457200"/>
            <a:ext cx="7804150" cy="836613"/>
          </a:xfrm>
        </p:spPr>
        <p:txBody>
          <a:bodyPr/>
          <a:lstStyle/>
          <a:p>
            <a:pPr>
              <a:spcBef>
                <a:spcPts val="600"/>
              </a:spcBef>
              <a:spcAft>
                <a:spcPts val="1200"/>
              </a:spcAft>
              <a:defRPr/>
            </a:pPr>
            <a:r>
              <a:rPr lang="en-US" altLang="en-US" sz="2800" dirty="0" smtClean="0">
                <a:latin typeface="+mn-lt"/>
                <a:ea typeface="Calibri" pitchFamily="34" charset="0"/>
              </a:rPr>
              <a:t>Publish-Subscribe model</a:t>
            </a:r>
            <a:br>
              <a:rPr lang="en-US" altLang="en-US" sz="2800" dirty="0" smtClean="0">
                <a:latin typeface="+mn-lt"/>
                <a:ea typeface="Calibri" pitchFamily="34" charset="0"/>
              </a:rPr>
            </a:br>
            <a:endParaRPr lang="en-US" sz="2800" dirty="0" smtClean="0">
              <a:latin typeface="+mn-lt"/>
              <a:ea typeface="Calibri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marL="609600" lvl="1" indent="0" eaLnBrk="1" hangingPunct="1">
              <a:lnSpc>
                <a:spcPct val="80000"/>
              </a:lnSpc>
              <a:spcBef>
                <a:spcPts val="600"/>
              </a:spcBef>
              <a:spcAft>
                <a:spcPts val="1200"/>
              </a:spcAft>
              <a:buFontTx/>
              <a:buNone/>
              <a:defRPr/>
            </a:pPr>
            <a:r>
              <a:rPr lang="en-US" sz="2800" b="1" dirty="0" smtClean="0">
                <a:solidFill>
                  <a:srgbClr val="0000FF"/>
                </a:solidFill>
              </a:rPr>
              <a:t>Pros </a:t>
            </a:r>
          </a:p>
          <a:p>
            <a:pPr lvl="1" eaLnBrk="1" hangingPunct="1">
              <a:lnSpc>
                <a:spcPct val="80000"/>
              </a:lnSpc>
              <a:spcBef>
                <a:spcPts val="600"/>
              </a:spcBef>
              <a:spcAft>
                <a:spcPts val="1200"/>
              </a:spcAft>
              <a:defRPr/>
            </a:pPr>
            <a:r>
              <a:rPr lang="en-US" sz="2800" dirty="0" smtClean="0">
                <a:solidFill>
                  <a:srgbClr val="FF0000"/>
                </a:solidFill>
              </a:rPr>
              <a:t>Changeability:</a:t>
            </a:r>
            <a:r>
              <a:rPr lang="en-US" sz="2800" dirty="0" smtClean="0"/>
              <a:t> </a:t>
            </a:r>
            <a:r>
              <a:rPr lang="en-US" dirty="0" smtClean="0"/>
              <a:t>Since publishers </a:t>
            </a:r>
            <a:r>
              <a:rPr lang="en-US" dirty="0"/>
              <a:t>are </a:t>
            </a:r>
            <a:r>
              <a:rPr lang="en-US" dirty="0" smtClean="0">
                <a:solidFill>
                  <a:srgbClr val="FF0000"/>
                </a:solidFill>
              </a:rPr>
              <a:t>loosely coupled </a:t>
            </a:r>
            <a:r>
              <a:rPr lang="en-US" dirty="0" smtClean="0"/>
              <a:t>to subscribers</a:t>
            </a:r>
            <a:r>
              <a:rPr lang="en-US" altLang="zh-CN" dirty="0" smtClean="0">
                <a:ea typeface="宋体" pitchFamily="2" charset="-122"/>
              </a:rPr>
              <a:t>.</a:t>
            </a:r>
          </a:p>
          <a:p>
            <a:pPr lvl="1" eaLnBrk="1" hangingPunct="1">
              <a:lnSpc>
                <a:spcPct val="90000"/>
              </a:lnSpc>
              <a:spcBef>
                <a:spcPts val="600"/>
              </a:spcBef>
              <a:spcAft>
                <a:spcPts val="1200"/>
              </a:spcAft>
              <a:defRPr/>
            </a:pPr>
            <a:r>
              <a:rPr lang="en-US" altLang="zh-CN" sz="2800" dirty="0" smtClean="0">
                <a:solidFill>
                  <a:srgbClr val="FF0000"/>
                </a:solidFill>
                <a:ea typeface="宋体" pitchFamily="2" charset="-122"/>
              </a:rPr>
              <a:t>Scalability: </a:t>
            </a:r>
            <a:r>
              <a:rPr lang="en-US" altLang="zh-CN" dirty="0" smtClean="0">
                <a:ea typeface="宋体" pitchFamily="2" charset="-122"/>
              </a:rPr>
              <a:t>Easy to plug-in new subscribers/publishers without affecting the rest of the system</a:t>
            </a:r>
          </a:p>
          <a:p>
            <a:pPr lvl="1" eaLnBrk="1" hangingPunct="1">
              <a:lnSpc>
                <a:spcPct val="90000"/>
              </a:lnSpc>
              <a:spcBef>
                <a:spcPts val="600"/>
              </a:spcBef>
              <a:spcAft>
                <a:spcPts val="1200"/>
              </a:spcAft>
              <a:defRPr/>
            </a:pPr>
            <a:r>
              <a:rPr lang="en-US" dirty="0" smtClean="0">
                <a:solidFill>
                  <a:srgbClr val="FF0000"/>
                </a:solidFill>
                <a:ea typeface="宋体" pitchFamily="2" charset="-122"/>
              </a:rPr>
              <a:t>Performance: </a:t>
            </a:r>
            <a:r>
              <a:rPr lang="en-US" dirty="0" smtClean="0"/>
              <a:t>through </a:t>
            </a:r>
            <a:r>
              <a:rPr lang="en-US" altLang="zh-CN" dirty="0" smtClean="0">
                <a:ea typeface="宋体" pitchFamily="2" charset="-122"/>
              </a:rPr>
              <a:t>parallel communication to subscribers</a:t>
            </a:r>
            <a:endParaRPr lang="en-US" altLang="zh-CN" sz="2800" dirty="0">
              <a:ea typeface="宋体" pitchFamily="2" charset="-122"/>
            </a:endParaRPr>
          </a:p>
          <a:p>
            <a:pPr marL="609600" lvl="1" indent="0" eaLnBrk="1" hangingPunct="1">
              <a:lnSpc>
                <a:spcPct val="80000"/>
              </a:lnSpc>
              <a:spcBef>
                <a:spcPts val="600"/>
              </a:spcBef>
              <a:spcAft>
                <a:spcPts val="1200"/>
              </a:spcAft>
              <a:buFontTx/>
              <a:buNone/>
              <a:defRPr/>
            </a:pPr>
            <a:r>
              <a:rPr lang="en-US" sz="2800" b="1" dirty="0">
                <a:solidFill>
                  <a:srgbClr val="0000FF"/>
                </a:solidFill>
              </a:rPr>
              <a:t>Cons</a:t>
            </a:r>
          </a:p>
          <a:p>
            <a:pPr lvl="1" eaLnBrk="1" hangingPunct="1">
              <a:spcBef>
                <a:spcPts val="600"/>
              </a:spcBef>
              <a:spcAft>
                <a:spcPts val="1200"/>
              </a:spcAft>
              <a:defRPr/>
            </a:pPr>
            <a:r>
              <a:rPr lang="en-US" dirty="0">
                <a:solidFill>
                  <a:srgbClr val="FF0000"/>
                </a:solidFill>
              </a:rPr>
              <a:t>Reliability: </a:t>
            </a:r>
            <a:r>
              <a:rPr lang="en-US" dirty="0"/>
              <a:t>Does not guarantee delivery of messages </a:t>
            </a:r>
          </a:p>
          <a:p>
            <a:pPr lvl="1" eaLnBrk="1" hangingPunct="1">
              <a:spcBef>
                <a:spcPts val="600"/>
              </a:spcBef>
              <a:spcAft>
                <a:spcPts val="1200"/>
              </a:spcAft>
              <a:defRPr/>
            </a:pPr>
            <a:r>
              <a:rPr lang="en-US" dirty="0">
                <a:solidFill>
                  <a:srgbClr val="FF0000"/>
                </a:solidFill>
              </a:rPr>
              <a:t>Testing: </a:t>
            </a:r>
            <a:r>
              <a:rPr lang="en-US" dirty="0"/>
              <a:t>Difficult to test and debug the system since it is hard to predict and verify responses and the order of responses.</a:t>
            </a:r>
          </a:p>
          <a:p>
            <a:pPr lvl="2" eaLnBrk="1" hangingPunct="1">
              <a:spcBef>
                <a:spcPts val="600"/>
              </a:spcBef>
              <a:spcAft>
                <a:spcPts val="1200"/>
              </a:spcAft>
              <a:defRPr/>
            </a:pPr>
            <a:r>
              <a:rPr lang="en-US" dirty="0"/>
              <a:t>no control over the order of computations of subscribers </a:t>
            </a:r>
          </a:p>
          <a:p>
            <a:pPr lvl="1" eaLnBrk="1" hangingPunct="1">
              <a:lnSpc>
                <a:spcPct val="80000"/>
              </a:lnSpc>
              <a:spcBef>
                <a:spcPts val="600"/>
              </a:spcBef>
              <a:spcAft>
                <a:spcPts val="1200"/>
              </a:spcAft>
              <a:defRPr/>
            </a:pPr>
            <a:endParaRPr lang="en-US" altLang="zh-CN" sz="2800" dirty="0">
              <a:ea typeface="宋体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95534854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762000"/>
            <a:ext cx="8229600" cy="1143000"/>
          </a:xfrm>
        </p:spPr>
        <p:txBody>
          <a:bodyPr/>
          <a:lstStyle/>
          <a:p>
            <a:r>
              <a:rPr lang="en-US" sz="4000" b="1"/>
              <a:t>Service-Oriented Architecture</a:t>
            </a:r>
            <a:r>
              <a:rPr lang="en-US" altLang="zh-CN" sz="4000" b="1">
                <a:ea typeface="宋体" pitchFamily="2" charset="-122"/>
              </a:rPr>
              <a:t> (SOA)</a:t>
            </a:r>
            <a:br>
              <a:rPr lang="en-US" altLang="zh-CN" sz="4000" b="1">
                <a:ea typeface="宋体" pitchFamily="2" charset="-122"/>
              </a:rPr>
            </a:br>
            <a:endParaRPr lang="en-US" sz="4000" b="1">
              <a:ea typeface="宋体" pitchFamily="2" charset="-122"/>
            </a:endParaRPr>
          </a:p>
        </p:txBody>
      </p:sp>
      <p:sp>
        <p:nvSpPr>
          <p:cNvPr id="317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76400"/>
            <a:ext cx="8229600" cy="4876800"/>
          </a:xfrm>
        </p:spPr>
        <p:txBody>
          <a:bodyPr/>
          <a:lstStyle/>
          <a:p>
            <a:pPr algn="just">
              <a:lnSpc>
                <a:spcPct val="90000"/>
              </a:lnSpc>
            </a:pPr>
            <a:r>
              <a:rPr lang="en-US" sz="28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A Service Oriented Architecture (SOA) starts with a businesses process. </a:t>
            </a:r>
          </a:p>
          <a:p>
            <a:pPr algn="just">
              <a:lnSpc>
                <a:spcPct val="90000"/>
              </a:lnSpc>
            </a:pP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In this context, a </a:t>
            </a:r>
            <a:r>
              <a:rPr lang="en-US" sz="2800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service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is a </a:t>
            </a:r>
            <a:r>
              <a:rPr lang="en-US" sz="2800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business functionality </a:t>
            </a:r>
            <a:r>
              <a:rPr lang="en-US" altLang="zh-CN" sz="2800" dirty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that is well-defined, self-contained, independent from other services, and </a:t>
            </a:r>
            <a:r>
              <a:rPr lang="en-US" altLang="zh-CN" sz="2800" u="sng" dirty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published</a:t>
            </a:r>
            <a:r>
              <a:rPr lang="en-US" altLang="zh-CN" sz="2800" dirty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 and available to be used via a standard programming interface. </a:t>
            </a:r>
          </a:p>
          <a:p>
            <a:pPr algn="just">
              <a:lnSpc>
                <a:spcPct val="90000"/>
              </a:lnSpc>
            </a:pPr>
            <a:r>
              <a:rPr lang="en-US" altLang="zh-CN" sz="2800" dirty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Software manages business processes through a SOA with well-defined and standard interfaces that can build, enhance, and expand their existing infrastructure more flexible.</a:t>
            </a:r>
            <a:endParaRPr lang="en-US" sz="2800" dirty="0">
              <a:latin typeface="Times New Roman" pitchFamily="18" charset="0"/>
              <a:ea typeface="宋体" pitchFamily="2" charset="-122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9600" y="1219200"/>
            <a:ext cx="8229600" cy="5638800"/>
          </a:xfrm>
        </p:spPr>
        <p:txBody>
          <a:bodyPr>
            <a:noAutofit/>
          </a:bodyPr>
          <a:lstStyle/>
          <a:p>
            <a:pPr algn="just">
              <a:lnSpc>
                <a:spcPct val="90000"/>
              </a:lnSpc>
            </a:pPr>
            <a:r>
              <a:rPr lang="en-US" altLang="zh-CN" sz="2800" dirty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SOA services can be </a:t>
            </a:r>
            <a:r>
              <a:rPr lang="en-US" altLang="zh-CN" sz="2800" dirty="0">
                <a:solidFill>
                  <a:schemeClr val="accent1"/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extensively reused </a:t>
            </a:r>
            <a:r>
              <a:rPr lang="en-US" altLang="zh-CN" sz="2800" dirty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within a given domain or product line, and even among legacy systems.</a:t>
            </a:r>
          </a:p>
          <a:p>
            <a:pPr algn="just">
              <a:lnSpc>
                <a:spcPct val="90000"/>
              </a:lnSpc>
            </a:pPr>
            <a:r>
              <a:rPr lang="en-US" altLang="zh-CN" sz="2800" dirty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Loose coupling of service–orientation provide </a:t>
            </a:r>
            <a:r>
              <a:rPr lang="en-US" altLang="zh-CN" sz="2800" dirty="0">
                <a:solidFill>
                  <a:schemeClr val="accent1"/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great</a:t>
            </a:r>
            <a:r>
              <a:rPr lang="en-US" altLang="zh-CN" sz="2800" dirty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 </a:t>
            </a:r>
            <a:r>
              <a:rPr lang="en-US" altLang="zh-CN" sz="2800" dirty="0">
                <a:solidFill>
                  <a:schemeClr val="accent1"/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flexibility</a:t>
            </a:r>
            <a:r>
              <a:rPr lang="en-US" altLang="zh-CN" sz="2800" dirty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 for enterprises to make use of all available service recourses regardless of  platform and technology  restrictions.  </a:t>
            </a:r>
          </a:p>
          <a:p>
            <a:pPr algn="just">
              <a:lnSpc>
                <a:spcPct val="90000"/>
              </a:lnSpc>
            </a:pPr>
            <a:r>
              <a:rPr lang="en-US" altLang="zh-CN" sz="2800" dirty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The connections between services are conducted by </a:t>
            </a:r>
            <a:r>
              <a:rPr lang="en-US" altLang="zh-CN" sz="2800" dirty="0">
                <a:solidFill>
                  <a:schemeClr val="accent1"/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common and universal message oriented protocols </a:t>
            </a:r>
            <a:r>
              <a:rPr lang="en-US" altLang="zh-CN" sz="2800" dirty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such as the SOAP Web service protocol, which can deliver requests and responses between services loosely. </a:t>
            </a:r>
          </a:p>
          <a:p>
            <a:pPr algn="just">
              <a:lnSpc>
                <a:spcPct val="90000"/>
              </a:lnSpc>
            </a:pPr>
            <a:r>
              <a:rPr lang="en-US" altLang="zh-CN" sz="2800" dirty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A connection can be established </a:t>
            </a:r>
            <a:r>
              <a:rPr lang="en-US" altLang="zh-CN" sz="2800" dirty="0">
                <a:solidFill>
                  <a:schemeClr val="accent1"/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statically or dynamically. </a:t>
            </a:r>
            <a:endParaRPr lang="en-US" sz="2800" dirty="0">
              <a:solidFill>
                <a:schemeClr val="accent1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lnSpc>
                <a:spcPct val="90000"/>
              </a:lnSpc>
            </a:pP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6" name="Picture 4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0" y="1219200"/>
            <a:ext cx="9144000" cy="4587875"/>
          </a:xfrm>
          <a:noFill/>
          <a:ln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533400"/>
            <a:ext cx="8229600" cy="1143000"/>
          </a:xfrm>
        </p:spPr>
        <p:txBody>
          <a:bodyPr/>
          <a:lstStyle/>
          <a:p>
            <a:r>
              <a:rPr lang="en-US" sz="4000" b="1"/>
              <a:t>Client-</a:t>
            </a:r>
            <a:r>
              <a:rPr lang="en-US" altLang="zh-CN" sz="4000" b="1">
                <a:ea typeface="宋体" pitchFamily="2" charset="-122"/>
              </a:rPr>
              <a:t>Server </a:t>
            </a:r>
            <a:br>
              <a:rPr lang="en-US" altLang="zh-CN" sz="4000" b="1">
                <a:ea typeface="宋体" pitchFamily="2" charset="-122"/>
              </a:rPr>
            </a:br>
            <a:endParaRPr lang="en-US" sz="4000" b="1">
              <a:ea typeface="宋体" pitchFamily="2" charset="-122"/>
            </a:endParaRPr>
          </a:p>
        </p:txBody>
      </p:sp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2400" y="2133600"/>
            <a:ext cx="8839200" cy="27432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20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990600"/>
            <a:ext cx="9144000" cy="483552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219200"/>
            <a:ext cx="8229600" cy="5410200"/>
          </a:xfrm>
        </p:spPr>
        <p:txBody>
          <a:bodyPr/>
          <a:lstStyle/>
          <a:p>
            <a:pPr>
              <a:lnSpc>
                <a:spcPct val="80000"/>
              </a:lnSpc>
              <a:buFontTx/>
              <a:buNone/>
            </a:pP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	Advantages of SOA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>
              <a:lnSpc>
                <a:spcPct val="80000"/>
              </a:lnSpc>
            </a:pPr>
            <a:r>
              <a:rPr lang="en-US" sz="28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Loosely-coupled connection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: Loose-coupling is the key attribute of SOA. </a:t>
            </a:r>
          </a:p>
          <a:p>
            <a:pPr>
              <a:lnSpc>
                <a:spcPct val="80000"/>
              </a:lnSpc>
            </a:pP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Each service component is </a:t>
            </a:r>
            <a:r>
              <a:rPr lang="en-US" sz="2800" u="sng" dirty="0">
                <a:latin typeface="Times New Roman" pitchFamily="18" charset="0"/>
                <a:cs typeface="Times New Roman" pitchFamily="18" charset="0"/>
              </a:rPr>
              <a:t>independent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from other services due to the stateless service feature</a:t>
            </a:r>
            <a:r>
              <a:rPr lang="en-US" altLang="zh-CN" sz="2800" dirty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. </a:t>
            </a:r>
          </a:p>
          <a:p>
            <a:pPr>
              <a:lnSpc>
                <a:spcPct val="80000"/>
              </a:lnSpc>
            </a:pPr>
            <a:r>
              <a:rPr lang="en-US" altLang="zh-CN" sz="2800" dirty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The implementation of a service will not affect the application of the service as long as the exposed interface is not changed. </a:t>
            </a:r>
          </a:p>
          <a:p>
            <a:pPr>
              <a:lnSpc>
                <a:spcPct val="80000"/>
              </a:lnSpc>
            </a:pPr>
            <a:r>
              <a:rPr lang="en-US" altLang="zh-CN" sz="2800" dirty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It makes SOA software much </a:t>
            </a:r>
            <a:r>
              <a:rPr lang="en-US" altLang="zh-CN" sz="2800" u="sng" dirty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easier to evolve </a:t>
            </a:r>
            <a:r>
              <a:rPr lang="en-US" altLang="zh-CN" sz="2800" dirty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and update. </a:t>
            </a:r>
          </a:p>
          <a:p>
            <a:pPr>
              <a:lnSpc>
                <a:spcPct val="80000"/>
              </a:lnSpc>
            </a:pP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990600"/>
            <a:ext cx="8229600" cy="4525963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altLang="zh-CN" sz="2800" dirty="0">
                <a:solidFill>
                  <a:srgbClr val="0070C0"/>
                </a:solidFill>
                <a:ea typeface="宋体" pitchFamily="2" charset="-122"/>
              </a:rPr>
              <a:t>Interoperabilit</a:t>
            </a:r>
            <a:r>
              <a:rPr lang="en-US" altLang="zh-CN" sz="2800" dirty="0">
                <a:ea typeface="宋体" pitchFamily="2" charset="-122"/>
              </a:rPr>
              <a:t>y: Technically any client or any service </a:t>
            </a:r>
            <a:r>
              <a:rPr lang="en-US" altLang="zh-CN" sz="2800" u="sng" dirty="0">
                <a:ea typeface="宋体" pitchFamily="2" charset="-122"/>
              </a:rPr>
              <a:t>can access other services </a:t>
            </a:r>
            <a:r>
              <a:rPr lang="en-US" altLang="zh-CN" sz="2800" dirty="0">
                <a:ea typeface="宋体" pitchFamily="2" charset="-122"/>
              </a:rPr>
              <a:t>regardless of their platform, technology, vendors, or language implementations.  </a:t>
            </a:r>
          </a:p>
          <a:p>
            <a:pPr>
              <a:lnSpc>
                <a:spcPct val="80000"/>
              </a:lnSpc>
            </a:pPr>
            <a:r>
              <a:rPr lang="en-US" altLang="zh-CN" sz="2800" dirty="0">
                <a:solidFill>
                  <a:srgbClr val="0070C0"/>
                </a:solidFill>
                <a:ea typeface="宋体" pitchFamily="2" charset="-122"/>
              </a:rPr>
              <a:t>Reusability</a:t>
            </a:r>
            <a:r>
              <a:rPr lang="en-US" altLang="zh-CN" sz="2800" dirty="0">
                <a:ea typeface="宋体" pitchFamily="2" charset="-122"/>
              </a:rPr>
              <a:t>: Any service can be </a:t>
            </a:r>
            <a:r>
              <a:rPr lang="en-US" altLang="zh-CN" sz="2800" u="sng" dirty="0">
                <a:ea typeface="宋体" pitchFamily="2" charset="-122"/>
              </a:rPr>
              <a:t>reused</a:t>
            </a:r>
            <a:r>
              <a:rPr lang="en-US" altLang="zh-CN" sz="2800" dirty="0">
                <a:ea typeface="宋体" pitchFamily="2" charset="-122"/>
              </a:rPr>
              <a:t> by any other service,. Because clients of a service only need to know its public interfaces, service composition and integration become much easier. </a:t>
            </a:r>
          </a:p>
          <a:p>
            <a:pPr>
              <a:lnSpc>
                <a:spcPct val="80000"/>
              </a:lnSpc>
            </a:pPr>
            <a:r>
              <a:rPr lang="en-US" altLang="zh-CN" sz="2800" dirty="0">
                <a:ea typeface="宋体" pitchFamily="2" charset="-122"/>
              </a:rPr>
              <a:t>SOA based business application development comes much </a:t>
            </a:r>
            <a:r>
              <a:rPr lang="en-US" altLang="zh-CN" sz="2800" b="1" dirty="0">
                <a:ea typeface="宋体" pitchFamily="2" charset="-122"/>
              </a:rPr>
              <a:t>more efficient in term of time and cost</a:t>
            </a:r>
            <a:r>
              <a:rPr lang="en-US" altLang="zh-CN" sz="2800" dirty="0">
                <a:ea typeface="宋体" pitchFamily="2" charset="-122"/>
              </a:rPr>
              <a:t>.</a:t>
            </a:r>
          </a:p>
          <a:p>
            <a:pPr>
              <a:lnSpc>
                <a:spcPct val="80000"/>
              </a:lnSpc>
            </a:pPr>
            <a:endParaRPr lang="en-US" sz="2800" dirty="0"/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>
                <a:solidFill>
                  <a:srgbClr val="0070C0"/>
                </a:solidFill>
                <a:ea typeface="宋体" pitchFamily="2" charset="-122"/>
              </a:rPr>
              <a:t>Scalability</a:t>
            </a:r>
            <a:r>
              <a:rPr lang="en-US" altLang="zh-CN" dirty="0">
                <a:ea typeface="宋体" pitchFamily="2" charset="-122"/>
              </a:rPr>
              <a:t>: Loosely coupled services make themselves easy to scale. </a:t>
            </a:r>
          </a:p>
          <a:p>
            <a:r>
              <a:rPr lang="en-US" altLang="zh-CN" dirty="0">
                <a:ea typeface="宋体" pitchFamily="2" charset="-122"/>
              </a:rPr>
              <a:t>The coarse-grained, document-oriented, and asynchronous service features enhance the scalability attribute. 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6" name="Picture 4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304800" y="533400"/>
            <a:ext cx="8534400" cy="5961063"/>
          </a:xfrm>
          <a:noFill/>
          <a:ln/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Implementation of SOA Architecture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AU" smtClean="0"/>
              <a:t>© Len Bass, Paul Clements, Rick Kazman, distributed under Creative Commons Attribution License</a:t>
            </a:r>
            <a:endParaRPr lang="en-AU" dirty="0"/>
          </a:p>
        </p:txBody>
      </p:sp>
      <p:pic>
        <p:nvPicPr>
          <p:cNvPr id="2050" name="Picture 2" descr="http://images.techhive.com/images/idge/imported/article/jvw/2005/06/jw-0613-soa2-thumb-100156300-orig.gif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447800"/>
            <a:ext cx="7543800" cy="43433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16078728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algn="just"/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To implement SOA, enterprises need a service architecture, </a:t>
            </a:r>
            <a:r>
              <a:rPr lang="en-GB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Figure Shows several services</a:t>
            </a:r>
          </a:p>
          <a:p>
            <a:pPr algn="just"/>
            <a:r>
              <a:rPr lang="en-GB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consumers </a:t>
            </a:r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can invoke services by sending messages. </a:t>
            </a:r>
            <a:endParaRPr lang="en-GB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GB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These </a:t>
            </a:r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messages are typically transformed and routed by a service bus to an appropriate service implementation. </a:t>
            </a:r>
            <a:endParaRPr lang="en-GB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GB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This </a:t>
            </a:r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service architecture can provide a business rules engine that allows business rules to be incorporated in a service or across services. </a:t>
            </a:r>
            <a:endParaRPr lang="en-GB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AU" smtClean="0"/>
              <a:t>© Len Bass, Paul Clements, Rick Kazman, distributed under Creative Commons Attribution License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73021745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algn="just"/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service architecture also provides a service management infrastructure that manages services and activities like auditing, billing, and logging. </a:t>
            </a:r>
            <a:endParaRPr lang="en-GB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GB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 </a:t>
            </a:r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addition, the architecture offers enterprises the flexibility of having agile business processes, better addresses the regulatory requirements like Sarbanes Oxley (</a:t>
            </a:r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SOX</a:t>
            </a:r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), and changes individual services without affecting other services.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AU" smtClean="0"/>
              <a:t>© Len Bass, Paul Clements, Rick Kazman, distributed under Creative Commons Attribution License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570722848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en-IN" smtClean="0"/>
              <a:t>Development Architecture </a:t>
            </a:r>
          </a:p>
        </p:txBody>
      </p:sp>
      <p:sp>
        <p:nvSpPr>
          <p:cNvPr id="27651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IN" smtClean="0"/>
          </a:p>
        </p:txBody>
      </p:sp>
    </p:spTree>
    <p:extLst>
      <p:ext uri="{BB962C8B-B14F-4D97-AF65-F5344CB8AC3E}">
        <p14:creationId xmlns:p14="http://schemas.microsoft.com/office/powerpoint/2010/main" val="2613200820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smtClean="0"/>
              <a:t>Component </a:t>
            </a:r>
          </a:p>
        </p:txBody>
      </p:sp>
      <p:sp>
        <p:nvSpPr>
          <p:cNvPr id="2867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N" smtClean="0"/>
          </a:p>
        </p:txBody>
      </p:sp>
      <p:pic>
        <p:nvPicPr>
          <p:cNvPr id="28676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06" t="23959" r="22475" b="15625"/>
          <a:stretch>
            <a:fillRect/>
          </a:stretch>
        </p:blipFill>
        <p:spPr bwMode="auto">
          <a:xfrm>
            <a:off x="0" y="1714500"/>
            <a:ext cx="9448800" cy="441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91717703"/>
      </p:ext>
    </p:extLst>
  </p:cSld>
  <p:clrMapOvr>
    <a:masterClrMapping/>
  </p:clrMapOvr>
  <p:transition spd="slow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1219200"/>
            <a:ext cx="9144000" cy="427196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smtClean="0"/>
              <a:t>Component </a:t>
            </a:r>
          </a:p>
        </p:txBody>
      </p:sp>
      <p:sp>
        <p:nvSpPr>
          <p:cNvPr id="2969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N" smtClean="0"/>
          </a:p>
        </p:txBody>
      </p:sp>
      <p:pic>
        <p:nvPicPr>
          <p:cNvPr id="29700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62" t="16667" r="24815" b="18748"/>
          <a:stretch>
            <a:fillRect/>
          </a:stretch>
        </p:blipFill>
        <p:spPr bwMode="auto">
          <a:xfrm>
            <a:off x="152400" y="1320800"/>
            <a:ext cx="8915400" cy="472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96601983"/>
      </p:ext>
    </p:extLst>
  </p:cSld>
  <p:clrMapOvr>
    <a:masterClrMapping/>
  </p:clrMapOvr>
  <p:transition spd="slow"/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itle 1"/>
          <p:cNvSpPr>
            <a:spLocks noGrp="1"/>
          </p:cNvSpPr>
          <p:nvPr>
            <p:ph type="title"/>
          </p:nvPr>
        </p:nvSpPr>
        <p:spPr>
          <a:xfrm>
            <a:off x="-76200" y="304800"/>
            <a:ext cx="9372600" cy="685800"/>
          </a:xfrm>
        </p:spPr>
        <p:txBody>
          <a:bodyPr>
            <a:normAutofit fontScale="90000"/>
          </a:bodyPr>
          <a:lstStyle/>
          <a:p>
            <a:r>
              <a:rPr lang="en-IN" smtClean="0"/>
              <a:t>Relation between Object, Component &amp; Service</a:t>
            </a:r>
          </a:p>
        </p:txBody>
      </p:sp>
      <p:sp>
        <p:nvSpPr>
          <p:cNvPr id="3072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N" smtClean="0"/>
          </a:p>
        </p:txBody>
      </p:sp>
      <p:pic>
        <p:nvPicPr>
          <p:cNvPr id="3072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99" t="15625" r="29723" b="20833"/>
          <a:stretch>
            <a:fillRect/>
          </a:stretch>
        </p:blipFill>
        <p:spPr bwMode="auto">
          <a:xfrm>
            <a:off x="685800" y="1600200"/>
            <a:ext cx="8077200" cy="464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0657010"/>
      </p:ext>
    </p:extLst>
  </p:cSld>
  <p:clrMapOvr>
    <a:masterClrMapping/>
  </p:clrMapOvr>
  <p:transition spd="slow"/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itle 1"/>
          <p:cNvSpPr>
            <a:spLocks noGrp="1"/>
          </p:cNvSpPr>
          <p:nvPr>
            <p:ph type="title"/>
          </p:nvPr>
        </p:nvSpPr>
        <p:spPr>
          <a:xfrm>
            <a:off x="346075" y="150813"/>
            <a:ext cx="7924800" cy="914400"/>
          </a:xfrm>
        </p:spPr>
        <p:txBody>
          <a:bodyPr>
            <a:normAutofit fontScale="90000"/>
          </a:bodyPr>
          <a:lstStyle/>
          <a:p>
            <a:r>
              <a:rPr lang="en-IN" smtClean="0"/>
              <a:t>Component Oriented Architecture </a:t>
            </a:r>
          </a:p>
        </p:txBody>
      </p:sp>
      <p:sp>
        <p:nvSpPr>
          <p:cNvPr id="31747" name="Table Placeholder 2"/>
          <p:cNvSpPr>
            <a:spLocks noGrp="1" noTextEdit="1"/>
          </p:cNvSpPr>
          <p:nvPr>
            <p:ph type="tbl" idx="1"/>
          </p:nvPr>
        </p:nvSpPr>
        <p:spPr/>
      </p:sp>
      <p:pic>
        <p:nvPicPr>
          <p:cNvPr id="31748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801" r="4932"/>
          <a:stretch>
            <a:fillRect/>
          </a:stretch>
        </p:blipFill>
        <p:spPr bwMode="auto">
          <a:xfrm>
            <a:off x="0" y="1608138"/>
            <a:ext cx="8763000" cy="5092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89891316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Title 1"/>
          <p:cNvSpPr>
            <a:spLocks noGrp="1"/>
          </p:cNvSpPr>
          <p:nvPr>
            <p:ph type="title"/>
          </p:nvPr>
        </p:nvSpPr>
        <p:spPr>
          <a:xfrm>
            <a:off x="152400" y="152400"/>
            <a:ext cx="9083675" cy="914400"/>
          </a:xfrm>
        </p:spPr>
        <p:txBody>
          <a:bodyPr>
            <a:normAutofit fontScale="90000"/>
          </a:bodyPr>
          <a:lstStyle/>
          <a:p>
            <a:r>
              <a:rPr lang="en-IN" dirty="0" smtClean="0">
                <a:solidFill>
                  <a:srgbClr val="FF0000"/>
                </a:solidFill>
              </a:rPr>
              <a:t>Component </a:t>
            </a:r>
            <a:r>
              <a:rPr lang="en-IN" dirty="0" err="1" smtClean="0">
                <a:solidFill>
                  <a:srgbClr val="FF0000"/>
                </a:solidFill>
              </a:rPr>
              <a:t>Vs</a:t>
            </a:r>
            <a:r>
              <a:rPr lang="en-IN" dirty="0" smtClean="0">
                <a:solidFill>
                  <a:srgbClr val="FF0000"/>
                </a:solidFill>
              </a:rPr>
              <a:t> Object Oriented </a:t>
            </a:r>
            <a:r>
              <a:rPr lang="en-IN" dirty="0" smtClean="0"/>
              <a:t>Architecture </a:t>
            </a:r>
          </a:p>
        </p:txBody>
      </p:sp>
      <p:graphicFrame>
        <p:nvGraphicFramePr>
          <p:cNvPr id="4" name="Table Placeholder 3"/>
          <p:cNvGraphicFramePr>
            <a:graphicFrameLocks noGrp="1"/>
          </p:cNvGraphicFramePr>
          <p:nvPr>
            <p:ph type="tbl" idx="1"/>
          </p:nvPr>
        </p:nvGraphicFramePr>
        <p:xfrm>
          <a:off x="381000" y="1371600"/>
          <a:ext cx="8382000" cy="5334000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3886200"/>
                <a:gridCol w="4495800"/>
              </a:tblGrid>
              <a:tr h="370840">
                <a:tc>
                  <a:txBody>
                    <a:bodyPr/>
                    <a:lstStyle/>
                    <a:p>
                      <a:r>
                        <a:rPr lang="en-IN" sz="3200" dirty="0" smtClean="0"/>
                        <a:t>Component </a:t>
                      </a:r>
                      <a:endParaRPr lang="en-IN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sz="3200" dirty="0" smtClean="0"/>
                        <a:t> Object</a:t>
                      </a:r>
                      <a:endParaRPr lang="en-IN" sz="32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IN" sz="3200" dirty="0" smtClean="0"/>
                        <a:t>Encapsulates State and functionality </a:t>
                      </a:r>
                      <a:endParaRPr lang="en-IN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sz="3200" dirty="0" smtClean="0"/>
                        <a:t>Encapsulates</a:t>
                      </a:r>
                      <a:r>
                        <a:rPr lang="en-IN" sz="3200" baseline="0" dirty="0" smtClean="0"/>
                        <a:t> State and functionality </a:t>
                      </a:r>
                      <a:endParaRPr lang="en-IN" sz="32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IN" sz="3200" dirty="0" smtClean="0"/>
                        <a:t>Unit of Composition</a:t>
                      </a:r>
                      <a:endParaRPr lang="en-IN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sz="3200" dirty="0" smtClean="0"/>
                        <a:t>Unit of Instantiation </a:t>
                      </a:r>
                      <a:endParaRPr lang="en-IN" sz="32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IN" sz="3200" dirty="0" smtClean="0"/>
                        <a:t>Well defined interfaces with</a:t>
                      </a:r>
                      <a:r>
                        <a:rPr lang="en-IN" sz="3200" baseline="0" dirty="0" smtClean="0"/>
                        <a:t> dependencies </a:t>
                      </a:r>
                      <a:endParaRPr lang="en-IN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sz="3200" dirty="0" smtClean="0"/>
                        <a:t>May not always provide interfaces</a:t>
                      </a:r>
                      <a:r>
                        <a:rPr lang="en-IN" sz="3200" baseline="0" dirty="0" smtClean="0"/>
                        <a:t> 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IN" sz="3200" dirty="0" smtClean="0"/>
                        <a:t>Can be deployed in nodes and utilized</a:t>
                      </a:r>
                      <a:r>
                        <a:rPr lang="en-IN" sz="3200" baseline="0" dirty="0" smtClean="0"/>
                        <a:t> </a:t>
                      </a:r>
                      <a:endParaRPr lang="en-IN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sz="3200" dirty="0" smtClean="0"/>
                        <a:t>During runtime they move between components </a:t>
                      </a:r>
                      <a:endParaRPr lang="en-IN" sz="320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25607857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itle 1"/>
          <p:cNvSpPr>
            <a:spLocks noGrp="1"/>
          </p:cNvSpPr>
          <p:nvPr>
            <p:ph type="title"/>
          </p:nvPr>
        </p:nvSpPr>
        <p:spPr>
          <a:xfrm>
            <a:off x="152400" y="152400"/>
            <a:ext cx="9083675" cy="914400"/>
          </a:xfrm>
        </p:spPr>
        <p:txBody>
          <a:bodyPr>
            <a:normAutofit fontScale="90000"/>
          </a:bodyPr>
          <a:lstStyle/>
          <a:p>
            <a:r>
              <a:rPr lang="en-IN" dirty="0" smtClean="0">
                <a:solidFill>
                  <a:srgbClr val="FF0000"/>
                </a:solidFill>
              </a:rPr>
              <a:t>Component </a:t>
            </a:r>
            <a:r>
              <a:rPr lang="en-IN" dirty="0" err="1" smtClean="0">
                <a:solidFill>
                  <a:srgbClr val="FF0000"/>
                </a:solidFill>
              </a:rPr>
              <a:t>Vs</a:t>
            </a:r>
            <a:r>
              <a:rPr lang="en-IN" dirty="0" smtClean="0">
                <a:solidFill>
                  <a:srgbClr val="FF0000"/>
                </a:solidFill>
              </a:rPr>
              <a:t> Service Oriented </a:t>
            </a:r>
            <a:r>
              <a:rPr lang="en-IN" dirty="0" smtClean="0"/>
              <a:t>Architecture </a:t>
            </a:r>
            <a:endParaRPr lang="en-IN" dirty="0" smtClean="0"/>
          </a:p>
        </p:txBody>
      </p:sp>
      <p:graphicFrame>
        <p:nvGraphicFramePr>
          <p:cNvPr id="4" name="Table Placeholder 3"/>
          <p:cNvGraphicFramePr>
            <a:graphicFrameLocks noGrp="1"/>
          </p:cNvGraphicFramePr>
          <p:nvPr>
            <p:ph type="tbl" idx="1"/>
            <p:extLst>
              <p:ext uri="{D42A27DB-BD31-4B8C-83A1-F6EECF244321}">
                <p14:modId xmlns:p14="http://schemas.microsoft.com/office/powerpoint/2010/main" val="1584597678"/>
              </p:ext>
            </p:extLst>
          </p:nvPr>
        </p:nvGraphicFramePr>
        <p:xfrm>
          <a:off x="0" y="1219200"/>
          <a:ext cx="9159875" cy="5334000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4246851"/>
                <a:gridCol w="4913024"/>
              </a:tblGrid>
              <a:tr h="370840">
                <a:tc>
                  <a:txBody>
                    <a:bodyPr/>
                    <a:lstStyle/>
                    <a:p>
                      <a:r>
                        <a:rPr lang="en-IN" sz="3200" dirty="0" smtClean="0"/>
                        <a:t>Component </a:t>
                      </a:r>
                      <a:endParaRPr lang="en-IN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sz="3200" dirty="0" smtClean="0"/>
                        <a:t>Service</a:t>
                      </a:r>
                      <a:endParaRPr lang="en-IN" sz="32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IN" sz="3200" dirty="0" smtClean="0"/>
                        <a:t>Component providers charge</a:t>
                      </a:r>
                      <a:r>
                        <a:rPr lang="en-IN" sz="3200" baseline="0" dirty="0" smtClean="0"/>
                        <a:t> on </a:t>
                      </a:r>
                      <a:r>
                        <a:rPr lang="en-IN" sz="3200" baseline="0" dirty="0" smtClean="0">
                          <a:solidFill>
                            <a:srgbClr val="0070C0"/>
                          </a:solidFill>
                        </a:rPr>
                        <a:t>per-deployment</a:t>
                      </a:r>
                      <a:r>
                        <a:rPr lang="en-IN" sz="3200" baseline="0" dirty="0" smtClean="0"/>
                        <a:t> basis </a:t>
                      </a:r>
                      <a:endParaRPr lang="en-IN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sz="3200" dirty="0" smtClean="0"/>
                        <a:t>Service provider charge on per-call basis </a:t>
                      </a:r>
                      <a:endParaRPr lang="en-IN" sz="32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IN" sz="3200" dirty="0" smtClean="0"/>
                        <a:t>Component can be distributed </a:t>
                      </a:r>
                      <a:endParaRPr lang="en-IN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sz="3200" dirty="0" smtClean="0"/>
                        <a:t>Service</a:t>
                      </a:r>
                      <a:r>
                        <a:rPr lang="en-IN" sz="3200" baseline="0" dirty="0" smtClean="0"/>
                        <a:t> can be made available and </a:t>
                      </a:r>
                      <a:endParaRPr lang="en-IN" sz="32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IN" sz="3200" dirty="0" smtClean="0"/>
                        <a:t>Component should be </a:t>
                      </a:r>
                      <a:r>
                        <a:rPr lang="en-IN" sz="3200" dirty="0" smtClean="0">
                          <a:solidFill>
                            <a:srgbClr val="0070C0"/>
                          </a:solidFill>
                        </a:rPr>
                        <a:t>deployed</a:t>
                      </a:r>
                      <a:r>
                        <a:rPr lang="en-IN" sz="3200" dirty="0" smtClean="0"/>
                        <a:t> and used </a:t>
                      </a:r>
                      <a:endParaRPr lang="en-IN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sz="3200" baseline="0" dirty="0" smtClean="0"/>
                        <a:t>Services are published and advertised 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IN" sz="3200" dirty="0" smtClean="0"/>
                        <a:t>Compatibility</a:t>
                      </a:r>
                      <a:r>
                        <a:rPr lang="en-IN" sz="3200" baseline="0" dirty="0" smtClean="0"/>
                        <a:t> is a problem </a:t>
                      </a:r>
                      <a:endParaRPr lang="en-IN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sz="3200" dirty="0" smtClean="0"/>
                        <a:t>Interoperable through</a:t>
                      </a:r>
                      <a:r>
                        <a:rPr lang="en-IN" sz="3200" baseline="0" dirty="0" smtClean="0"/>
                        <a:t> standard protocols </a:t>
                      </a:r>
                      <a:endParaRPr lang="en-IN" sz="320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01139339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Title 1"/>
          <p:cNvSpPr>
            <a:spLocks noGrp="1"/>
          </p:cNvSpPr>
          <p:nvPr>
            <p:ph type="title"/>
          </p:nvPr>
        </p:nvSpPr>
        <p:spPr>
          <a:xfrm>
            <a:off x="339725" y="152400"/>
            <a:ext cx="8575675" cy="914400"/>
          </a:xfrm>
        </p:spPr>
        <p:txBody>
          <a:bodyPr>
            <a:normAutofit fontScale="90000"/>
          </a:bodyPr>
          <a:lstStyle/>
          <a:p>
            <a:r>
              <a:rPr lang="en-IN" dirty="0" smtClean="0">
                <a:solidFill>
                  <a:srgbClr val="FF0000"/>
                </a:solidFill>
              </a:rPr>
              <a:t>Object Oriented </a:t>
            </a:r>
            <a:r>
              <a:rPr lang="en-IN" dirty="0" err="1" smtClean="0">
                <a:solidFill>
                  <a:srgbClr val="FF0000"/>
                </a:solidFill>
              </a:rPr>
              <a:t>Vs</a:t>
            </a:r>
            <a:r>
              <a:rPr lang="en-IN" dirty="0" smtClean="0">
                <a:solidFill>
                  <a:srgbClr val="FF0000"/>
                </a:solidFill>
              </a:rPr>
              <a:t> Component </a:t>
            </a:r>
            <a:r>
              <a:rPr lang="en-IN" dirty="0" err="1" smtClean="0">
                <a:solidFill>
                  <a:srgbClr val="FF0000"/>
                </a:solidFill>
              </a:rPr>
              <a:t>Vs</a:t>
            </a:r>
            <a:r>
              <a:rPr lang="en-IN" dirty="0" smtClean="0">
                <a:solidFill>
                  <a:srgbClr val="FF0000"/>
                </a:solidFill>
              </a:rPr>
              <a:t> Service </a:t>
            </a:r>
          </a:p>
        </p:txBody>
      </p:sp>
      <p:sp>
        <p:nvSpPr>
          <p:cNvPr id="34819" name="Table Placeholder 2"/>
          <p:cNvSpPr>
            <a:spLocks noGrp="1" noTextEdit="1"/>
          </p:cNvSpPr>
          <p:nvPr>
            <p:ph type="tbl" idx="1"/>
          </p:nvPr>
        </p:nvSpPr>
        <p:spPr/>
      </p:sp>
      <p:pic>
        <p:nvPicPr>
          <p:cNvPr id="34820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0438" y="1524000"/>
            <a:ext cx="7329487" cy="4662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376073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Map-Reduce Pattern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55000" lnSpcReduction="20000"/>
          </a:bodyPr>
          <a:lstStyle/>
          <a:p>
            <a:pPr algn="just">
              <a:lnSpc>
                <a:spcPct val="120000"/>
              </a:lnSpc>
            </a:pPr>
            <a:r>
              <a:rPr lang="en-US" sz="3200" b="1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Context: </a:t>
            </a:r>
            <a:r>
              <a:rPr lang="en-US" sz="3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Businesses have a pressing need to quickly analyze enormous volumes of data they generate or access, at petabyte scale. </a:t>
            </a:r>
          </a:p>
          <a:p>
            <a:pPr algn="just">
              <a:lnSpc>
                <a:spcPct val="120000"/>
              </a:lnSpc>
            </a:pPr>
            <a:endParaRPr lang="en-US" sz="3200" b="1" i="0" u="none" strike="noStrike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algn="just">
              <a:lnSpc>
                <a:spcPct val="120000"/>
              </a:lnSpc>
            </a:pPr>
            <a:r>
              <a:rPr lang="en-US" sz="3200" b="1" i="0" u="none" strike="noStrike" kern="1200" baseline="0" dirty="0" smtClean="0">
                <a:solidFill>
                  <a:srgbClr val="FF0000"/>
                </a:solidFill>
                <a:latin typeface="+mn-lt"/>
                <a:ea typeface="+mn-ea"/>
                <a:cs typeface="+mn-cs"/>
              </a:rPr>
              <a:t>Problem</a:t>
            </a:r>
            <a:r>
              <a:rPr lang="en-US" sz="3200" b="1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: </a:t>
            </a:r>
            <a:r>
              <a:rPr lang="en-US" sz="3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For many applications with ultra-large data sets, </a:t>
            </a:r>
            <a:r>
              <a:rPr lang="en-US" sz="3200" kern="1200" dirty="0" smtClean="0"/>
              <a:t>involves </a:t>
            </a:r>
            <a:r>
              <a:rPr lang="en-US" sz="3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sorting the data and then analyzing the grouped data</a:t>
            </a:r>
            <a:r>
              <a:rPr lang="en-US" sz="3200" b="0" i="0" u="none" strike="noStrike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3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efficiently in a distributed and parallel environment.</a:t>
            </a:r>
          </a:p>
          <a:p>
            <a:pPr algn="just">
              <a:lnSpc>
                <a:spcPct val="120000"/>
              </a:lnSpc>
            </a:pPr>
            <a:endParaRPr lang="en-US" sz="3200" b="0" i="0" u="none" strike="noStrike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algn="just">
              <a:lnSpc>
                <a:spcPct val="120000"/>
              </a:lnSpc>
            </a:pPr>
            <a:r>
              <a:rPr lang="en-US" sz="3200" b="1" i="0" u="none" strike="noStrike" kern="1200" baseline="0" dirty="0" smtClean="0">
                <a:solidFill>
                  <a:srgbClr val="00B050"/>
                </a:solidFill>
                <a:latin typeface="+mn-lt"/>
                <a:ea typeface="+mn-ea"/>
                <a:cs typeface="+mn-cs"/>
              </a:rPr>
              <a:t>Solution</a:t>
            </a:r>
            <a:r>
              <a:rPr lang="en-US" sz="3200" b="1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: </a:t>
            </a:r>
            <a:r>
              <a:rPr lang="en-US" sz="3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 map-reduce pattern requires three parts: </a:t>
            </a:r>
          </a:p>
          <a:p>
            <a:pPr lvl="1" algn="just">
              <a:lnSpc>
                <a:spcPct val="120000"/>
              </a:lnSpc>
            </a:pPr>
            <a:r>
              <a:rPr lang="en-US" sz="28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 </a:t>
            </a:r>
            <a:r>
              <a:rPr lang="en-US" sz="2900" b="1" i="0" u="sng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specialized infrastructure </a:t>
            </a:r>
            <a:r>
              <a:rPr lang="en-US" sz="3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takes care of allocating </a:t>
            </a:r>
            <a:r>
              <a:rPr lang="en-US" sz="3200" b="1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software</a:t>
            </a:r>
            <a:r>
              <a:rPr lang="en-US" sz="3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to the </a:t>
            </a:r>
            <a:r>
              <a:rPr lang="en-US" sz="3200" b="1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hardware</a:t>
            </a:r>
            <a:r>
              <a:rPr lang="en-US" sz="3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nodes in a massively parallel computing environment and handles sorting the data as needed. </a:t>
            </a:r>
          </a:p>
          <a:p>
            <a:pPr lvl="1" algn="just">
              <a:lnSpc>
                <a:spcPct val="120000"/>
              </a:lnSpc>
            </a:pPr>
            <a:r>
              <a:rPr lang="en-US" sz="3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 </a:t>
            </a:r>
            <a:r>
              <a:rPr lang="en-US" sz="3200" b="1" i="0" u="sng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programmer</a:t>
            </a:r>
            <a:r>
              <a:rPr lang="en-US" sz="3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specified component called the </a:t>
            </a:r>
            <a:r>
              <a:rPr lang="en-US" sz="3200" b="1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map</a:t>
            </a:r>
            <a:r>
              <a:rPr lang="en-US" sz="3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which </a:t>
            </a:r>
            <a:r>
              <a:rPr lang="en-US" sz="3200" b="0" i="0" u="sng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filters</a:t>
            </a:r>
            <a:r>
              <a:rPr lang="en-US" sz="3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the data to retrieve those items to be combined.</a:t>
            </a:r>
          </a:p>
          <a:p>
            <a:pPr lvl="1" algn="just">
              <a:lnSpc>
                <a:spcPct val="120000"/>
              </a:lnSpc>
            </a:pPr>
            <a:r>
              <a:rPr lang="en-US" sz="3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 </a:t>
            </a:r>
            <a:r>
              <a:rPr lang="en-US" sz="3200" b="1" i="0" u="sng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programmer</a:t>
            </a:r>
            <a:r>
              <a:rPr lang="en-US" sz="3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specified component called </a:t>
            </a:r>
            <a:r>
              <a:rPr lang="en-US" sz="3200" b="1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reduce</a:t>
            </a:r>
            <a:r>
              <a:rPr lang="en-US" sz="3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which </a:t>
            </a:r>
            <a:r>
              <a:rPr lang="en-US" sz="3200" b="0" i="0" u="sng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combines</a:t>
            </a:r>
            <a:r>
              <a:rPr lang="en-US" sz="3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the results of the map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95675063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Map-Reduce Example</a:t>
            </a:r>
            <a:endParaRPr 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2725" y="1278979"/>
            <a:ext cx="8619755" cy="4886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351220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228600"/>
            <a:ext cx="7804150" cy="836613"/>
          </a:xfrm>
        </p:spPr>
        <p:txBody>
          <a:bodyPr/>
          <a:lstStyle/>
          <a:p>
            <a:pPr eaLnBrk="1" hangingPunct="1"/>
            <a:r>
              <a:rPr lang="en-US" altLang="en-US" smtClean="0">
                <a:ea typeface="Calibri" panose="020F0502020204030204" pitchFamily="34" charset="0"/>
                <a:cs typeface="Calibri" panose="020F0502020204030204" pitchFamily="34" charset="0"/>
              </a:rPr>
              <a:t>Client-Server architecture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457200" y="1219200"/>
            <a:ext cx="8229600" cy="4937125"/>
          </a:xfrm>
        </p:spPr>
        <p:txBody>
          <a:bodyPr>
            <a:normAutofit fontScale="92500" lnSpcReduction="20000"/>
          </a:bodyPr>
          <a:lstStyle/>
          <a:p>
            <a:pPr eaLnBrk="1" hangingPunct="1">
              <a:buFontTx/>
              <a:buBlip>
                <a:blip r:embed="rId3"/>
              </a:buBlip>
            </a:pPr>
            <a:r>
              <a:rPr lang="en-US" altLang="en-US" dirty="0" smtClean="0"/>
              <a:t>The application is modeled as a set of services that are provided by servers and a set of clients that use these services.</a:t>
            </a:r>
          </a:p>
          <a:p>
            <a:pPr eaLnBrk="1" hangingPunct="1">
              <a:buFontTx/>
              <a:buBlip>
                <a:blip r:embed="rId3"/>
              </a:buBlip>
            </a:pPr>
            <a:endParaRPr lang="en-US" altLang="en-US" dirty="0" smtClean="0"/>
          </a:p>
          <a:p>
            <a:pPr eaLnBrk="1" hangingPunct="1">
              <a:buFontTx/>
              <a:buBlip>
                <a:blip r:embed="rId3"/>
              </a:buBlip>
            </a:pPr>
            <a:r>
              <a:rPr lang="en-US" altLang="en-US" dirty="0" smtClean="0"/>
              <a:t>Clients </a:t>
            </a:r>
            <a:r>
              <a:rPr lang="en-US" altLang="en-US" dirty="0" smtClean="0">
                <a:solidFill>
                  <a:schemeClr val="accent1"/>
                </a:solidFill>
              </a:rPr>
              <a:t>know</a:t>
            </a:r>
            <a:r>
              <a:rPr lang="en-US" altLang="en-US" dirty="0" smtClean="0"/>
              <a:t> of servers but servers need </a:t>
            </a:r>
            <a:r>
              <a:rPr lang="en-US" altLang="en-US" dirty="0" smtClean="0">
                <a:solidFill>
                  <a:srgbClr val="FF0000"/>
                </a:solidFill>
              </a:rPr>
              <a:t>not</a:t>
            </a:r>
            <a:r>
              <a:rPr lang="en-US" altLang="en-US" dirty="0" smtClean="0"/>
              <a:t> </a:t>
            </a:r>
            <a:r>
              <a:rPr lang="en-US" altLang="en-US" dirty="0" smtClean="0">
                <a:solidFill>
                  <a:srgbClr val="FF0000"/>
                </a:solidFill>
              </a:rPr>
              <a:t>know</a:t>
            </a:r>
            <a:r>
              <a:rPr lang="en-US" altLang="en-US" dirty="0" smtClean="0"/>
              <a:t> of clients.</a:t>
            </a:r>
          </a:p>
          <a:p>
            <a:pPr eaLnBrk="1" hangingPunct="1">
              <a:buFontTx/>
              <a:buBlip>
                <a:blip r:embed="rId3"/>
              </a:buBlip>
            </a:pPr>
            <a:endParaRPr lang="en-US" altLang="en-US" dirty="0" smtClean="0"/>
          </a:p>
          <a:p>
            <a:pPr eaLnBrk="1" hangingPunct="1">
              <a:buFontTx/>
              <a:buBlip>
                <a:blip r:embed="rId3"/>
              </a:buBlip>
            </a:pPr>
            <a:r>
              <a:rPr lang="en-US" altLang="en-US" dirty="0" smtClean="0"/>
              <a:t>Clients and servers are logical processes.</a:t>
            </a:r>
          </a:p>
          <a:p>
            <a:pPr eaLnBrk="1" hangingPunct="1">
              <a:buFontTx/>
              <a:buBlip>
                <a:blip r:embed="rId3"/>
              </a:buBlip>
            </a:pPr>
            <a:endParaRPr lang="en-US" altLang="en-US" dirty="0" smtClean="0"/>
          </a:p>
          <a:p>
            <a:pPr eaLnBrk="1" hangingPunct="1">
              <a:buFontTx/>
              <a:buBlip>
                <a:blip r:embed="rId3"/>
              </a:buBlip>
            </a:pPr>
            <a:r>
              <a:rPr lang="en-US" altLang="en-US" dirty="0" smtClean="0"/>
              <a:t>Examples:  email exchange, web access, database access</a:t>
            </a:r>
          </a:p>
        </p:txBody>
      </p:sp>
    </p:spTree>
    <p:extLst>
      <p:ext uri="{BB962C8B-B14F-4D97-AF65-F5344CB8AC3E}">
        <p14:creationId xmlns:p14="http://schemas.microsoft.com/office/powerpoint/2010/main" val="18975929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804150" cy="836613"/>
          </a:xfrm>
        </p:spPr>
        <p:txBody>
          <a:bodyPr/>
          <a:lstStyle/>
          <a:p>
            <a:pPr eaLnBrk="1" hangingPunct="1"/>
            <a:r>
              <a:rPr lang="en-US" altLang="en-US" smtClean="0">
                <a:ea typeface="Calibri" panose="020F0502020204030204" pitchFamily="34" charset="0"/>
                <a:cs typeface="Calibri" panose="020F0502020204030204" pitchFamily="34" charset="0"/>
              </a:rPr>
              <a:t>Client-server architectures: Types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457200" y="1219200"/>
            <a:ext cx="8229600" cy="4937125"/>
          </a:xfrm>
        </p:spPr>
        <p:txBody>
          <a:bodyPr/>
          <a:lstStyle/>
          <a:p>
            <a:pPr eaLnBrk="1" hangingPunct="1">
              <a:buFontTx/>
              <a:buBlip>
                <a:blip r:embed="rId3"/>
              </a:buBlip>
            </a:pPr>
            <a:r>
              <a:rPr lang="en-US" altLang="en-US" sz="2400" dirty="0" smtClean="0"/>
              <a:t>There are basically two types of client-server architectures</a:t>
            </a:r>
          </a:p>
          <a:p>
            <a:pPr lvl="1" eaLnBrk="1" hangingPunct="1">
              <a:buFontTx/>
              <a:buBlip>
                <a:blip r:embed="rId4"/>
              </a:buBlip>
            </a:pPr>
            <a:endParaRPr lang="en-US" altLang="en-US" sz="2000" dirty="0" smtClean="0"/>
          </a:p>
          <a:p>
            <a:pPr lvl="1" eaLnBrk="1" hangingPunct="1">
              <a:buFontTx/>
              <a:buBlip>
                <a:blip r:embed="rId4"/>
              </a:buBlip>
            </a:pPr>
            <a:endParaRPr lang="en-US" altLang="en-US" sz="2000" dirty="0" smtClean="0"/>
          </a:p>
          <a:p>
            <a:pPr lvl="1" eaLnBrk="1" hangingPunct="1">
              <a:buFontTx/>
              <a:buBlip>
                <a:blip r:embed="rId4"/>
              </a:buBlip>
            </a:pPr>
            <a:r>
              <a:rPr lang="en-US" altLang="en-US" sz="2000" dirty="0" smtClean="0"/>
              <a:t>Two tier architectures</a:t>
            </a:r>
          </a:p>
          <a:p>
            <a:pPr lvl="1" eaLnBrk="1" hangingPunct="1">
              <a:buFontTx/>
              <a:buBlip>
                <a:blip r:embed="rId4"/>
              </a:buBlip>
            </a:pPr>
            <a:endParaRPr lang="en-US" altLang="en-US" sz="2000" dirty="0" smtClean="0"/>
          </a:p>
          <a:p>
            <a:pPr lvl="1" eaLnBrk="1" hangingPunct="1">
              <a:buFontTx/>
              <a:buBlip>
                <a:blip r:embed="rId4"/>
              </a:buBlip>
            </a:pPr>
            <a:endParaRPr lang="en-US" altLang="en-US" sz="2000" dirty="0" smtClean="0"/>
          </a:p>
          <a:p>
            <a:pPr lvl="1" eaLnBrk="1" hangingPunct="1">
              <a:buFontTx/>
              <a:buBlip>
                <a:blip r:embed="rId4"/>
              </a:buBlip>
            </a:pPr>
            <a:endParaRPr lang="en-US" altLang="en-US" sz="2000" dirty="0" smtClean="0"/>
          </a:p>
          <a:p>
            <a:pPr lvl="1" eaLnBrk="1" hangingPunct="1">
              <a:buFontTx/>
              <a:buBlip>
                <a:blip r:embed="rId4"/>
              </a:buBlip>
            </a:pPr>
            <a:endParaRPr lang="en-US" altLang="en-US" sz="2000" dirty="0" smtClean="0"/>
          </a:p>
          <a:p>
            <a:pPr lvl="1" eaLnBrk="1" hangingPunct="1">
              <a:buFontTx/>
              <a:buBlip>
                <a:blip r:embed="rId4"/>
              </a:buBlip>
            </a:pPr>
            <a:endParaRPr lang="en-US" altLang="en-US" sz="2000" dirty="0" smtClean="0"/>
          </a:p>
          <a:p>
            <a:pPr lvl="1" eaLnBrk="1" hangingPunct="1">
              <a:buFontTx/>
              <a:buBlip>
                <a:blip r:embed="rId4"/>
              </a:buBlip>
            </a:pPr>
            <a:r>
              <a:rPr lang="en-US" altLang="en-US" sz="2000" dirty="0" smtClean="0"/>
              <a:t>Three tier architectures</a:t>
            </a:r>
          </a:p>
        </p:txBody>
      </p:sp>
      <p:pic>
        <p:nvPicPr>
          <p:cNvPr id="10244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433" r="9866" b="13197"/>
          <a:stretch>
            <a:fillRect/>
          </a:stretch>
        </p:blipFill>
        <p:spPr bwMode="auto">
          <a:xfrm>
            <a:off x="4432300" y="4572000"/>
            <a:ext cx="4589463" cy="220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5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460" r="12289" b="20317"/>
          <a:stretch>
            <a:fillRect/>
          </a:stretch>
        </p:blipFill>
        <p:spPr bwMode="auto">
          <a:xfrm>
            <a:off x="4540250" y="1963738"/>
            <a:ext cx="3905250" cy="2303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76114663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152400"/>
            <a:ext cx="8382000" cy="836613"/>
          </a:xfrm>
        </p:spPr>
        <p:txBody>
          <a:bodyPr/>
          <a:lstStyle/>
          <a:p>
            <a:pPr eaLnBrk="1" hangingPunct="1"/>
            <a:r>
              <a:rPr lang="en-US" altLang="en-US" sz="2800" smtClean="0">
                <a:ea typeface="Calibri" panose="020F0502020204030204" pitchFamily="34" charset="0"/>
                <a:cs typeface="Calibri" panose="020F0502020204030204" pitchFamily="34" charset="0"/>
              </a:rPr>
              <a:t>Types of Two Tier Model - Thin and fat clients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457200" y="1219200"/>
            <a:ext cx="6477000" cy="4937125"/>
          </a:xfrm>
        </p:spPr>
        <p:txBody>
          <a:bodyPr/>
          <a:lstStyle/>
          <a:p>
            <a:pPr eaLnBrk="1" hangingPunct="1">
              <a:spcBef>
                <a:spcPts val="600"/>
              </a:spcBef>
              <a:spcAft>
                <a:spcPts val="600"/>
              </a:spcAft>
              <a:buFontTx/>
              <a:buBlip>
                <a:blip r:embed="rId3"/>
              </a:buBlip>
            </a:pPr>
            <a:r>
              <a:rPr lang="en-US" altLang="en-US" sz="2400" dirty="0" smtClean="0"/>
              <a:t>Thin-client model (also called Slim-Client)</a:t>
            </a:r>
          </a:p>
          <a:p>
            <a:pPr lvl="1" eaLnBrk="1" hangingPunct="1">
              <a:spcBef>
                <a:spcPts val="600"/>
              </a:spcBef>
              <a:spcAft>
                <a:spcPts val="600"/>
              </a:spcAft>
              <a:buFontTx/>
              <a:buBlip>
                <a:blip r:embed="rId4"/>
              </a:buBlip>
            </a:pPr>
            <a:r>
              <a:rPr lang="en-US" altLang="en-US" sz="2000" dirty="0" smtClean="0"/>
              <a:t>In a thin-client model, all of the application processing and data management is carried out on the server. The client is simply responsible for running the </a:t>
            </a:r>
            <a:r>
              <a:rPr lang="en-US" altLang="en-US" sz="2000" u="sng" dirty="0" smtClean="0"/>
              <a:t>presentation software</a:t>
            </a:r>
            <a:r>
              <a:rPr lang="en-US" altLang="en-US" sz="2000" dirty="0" smtClean="0"/>
              <a:t>.</a:t>
            </a:r>
          </a:p>
          <a:p>
            <a:pPr eaLnBrk="1" hangingPunct="1">
              <a:buFontTx/>
              <a:buBlip>
                <a:blip r:embed="rId3"/>
              </a:buBlip>
            </a:pPr>
            <a:endParaRPr lang="en-US" altLang="en-US" sz="2400" dirty="0" smtClean="0"/>
          </a:p>
          <a:p>
            <a:pPr eaLnBrk="1" hangingPunct="1">
              <a:buFontTx/>
              <a:buBlip>
                <a:blip r:embed="rId3"/>
              </a:buBlip>
            </a:pPr>
            <a:r>
              <a:rPr lang="en-US" altLang="en-US" sz="2400" dirty="0" smtClean="0"/>
              <a:t>Fat-client model (Thick-Client) </a:t>
            </a:r>
          </a:p>
          <a:p>
            <a:pPr lvl="1" eaLnBrk="1" hangingPunct="1">
              <a:buFontTx/>
              <a:buBlip>
                <a:blip r:embed="rId4"/>
              </a:buBlip>
            </a:pPr>
            <a:r>
              <a:rPr lang="en-US" altLang="en-US" sz="2000" dirty="0" smtClean="0"/>
              <a:t>In this model, the server is only responsible for data management. The software on the client implements the </a:t>
            </a:r>
            <a:r>
              <a:rPr lang="en-US" altLang="en-US" sz="2000" u="sng" dirty="0" smtClean="0"/>
              <a:t>application logic </a:t>
            </a:r>
            <a:r>
              <a:rPr lang="en-US" altLang="en-US" sz="2000" dirty="0" smtClean="0"/>
              <a:t>and the </a:t>
            </a:r>
            <a:r>
              <a:rPr lang="en-US" altLang="en-US" sz="2000" u="sng" dirty="0" smtClean="0"/>
              <a:t>interactions</a:t>
            </a:r>
            <a:r>
              <a:rPr lang="en-US" altLang="en-US" sz="2000" dirty="0" smtClean="0"/>
              <a:t> with the system user.</a:t>
            </a:r>
          </a:p>
        </p:txBody>
      </p:sp>
      <p:pic>
        <p:nvPicPr>
          <p:cNvPr id="11268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03"/>
          <a:stretch>
            <a:fillRect/>
          </a:stretch>
        </p:blipFill>
        <p:spPr bwMode="auto">
          <a:xfrm>
            <a:off x="6886575" y="2133600"/>
            <a:ext cx="2257425" cy="274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41028925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Thin and fat clients</a:t>
            </a:r>
          </a:p>
        </p:txBody>
      </p:sp>
      <p:pic>
        <p:nvPicPr>
          <p:cNvPr id="12291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788" y="1447800"/>
            <a:ext cx="8786812" cy="396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58010974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304800"/>
            <a:ext cx="7804150" cy="836613"/>
          </a:xfrm>
        </p:spPr>
        <p:txBody>
          <a:bodyPr/>
          <a:lstStyle/>
          <a:p>
            <a:pPr eaLnBrk="1" hangingPunct="1"/>
            <a:r>
              <a:rPr lang="en-GB" altLang="en-US" smtClean="0">
                <a:ea typeface="Calibri" panose="020F0502020204030204" pitchFamily="34" charset="0"/>
                <a:cs typeface="Calibri" panose="020F0502020204030204" pitchFamily="34" charset="0"/>
              </a:rPr>
              <a:t>Three tier architecture</a:t>
            </a:r>
            <a:endParaRPr lang="en-US" altLang="en-US" smtClean="0"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1507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320675" y="1487488"/>
            <a:ext cx="8229600" cy="4937125"/>
          </a:xfrm>
        </p:spPr>
        <p:txBody>
          <a:bodyPr/>
          <a:lstStyle/>
          <a:p>
            <a:pPr eaLnBrk="1" hangingPunct="1">
              <a:buFontTx/>
              <a:buBlip>
                <a:blip r:embed="rId3"/>
              </a:buBlip>
              <a:defRPr/>
            </a:pPr>
            <a:r>
              <a:rPr lang="en-US" altLang="en-US" sz="2400" dirty="0" smtClean="0"/>
              <a:t>3-tier architectures attempt to overcome some of the limitations of the 2-tier architecture by separating </a:t>
            </a:r>
            <a:r>
              <a:rPr lang="en-US" altLang="en-US" sz="2400" u="sng" dirty="0" smtClean="0"/>
              <a:t>presentation</a:t>
            </a:r>
            <a:r>
              <a:rPr lang="en-US" altLang="en-US" sz="2400" dirty="0" smtClean="0"/>
              <a:t>, </a:t>
            </a:r>
            <a:r>
              <a:rPr lang="en-US" altLang="en-US" sz="2400" u="sng" dirty="0" smtClean="0"/>
              <a:t>processing</a:t>
            </a:r>
            <a:r>
              <a:rPr lang="en-US" altLang="en-US" sz="2400" dirty="0" smtClean="0"/>
              <a:t>, and </a:t>
            </a:r>
            <a:r>
              <a:rPr lang="en-US" altLang="en-US" sz="2400" u="sng" dirty="0" smtClean="0"/>
              <a:t>data</a:t>
            </a:r>
            <a:r>
              <a:rPr lang="en-US" altLang="en-US" sz="2400" dirty="0" smtClean="0"/>
              <a:t> into 3 separate and distinct entities.</a:t>
            </a:r>
          </a:p>
          <a:p>
            <a:pPr marL="0" indent="0" eaLnBrk="1" hangingPunct="1">
              <a:buFontTx/>
              <a:buNone/>
              <a:defRPr/>
            </a:pPr>
            <a:endParaRPr lang="en-US" sz="2400" dirty="0" smtClean="0"/>
          </a:p>
        </p:txBody>
      </p:sp>
      <p:pic>
        <p:nvPicPr>
          <p:cNvPr id="1331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902" r="10812" b="10603"/>
          <a:stretch>
            <a:fillRect/>
          </a:stretch>
        </p:blipFill>
        <p:spPr bwMode="auto">
          <a:xfrm>
            <a:off x="3505200" y="3917950"/>
            <a:ext cx="3937000" cy="2120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49742410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3406</TotalTime>
  <Words>2372</Words>
  <Application>Microsoft Office PowerPoint</Application>
  <PresentationFormat>On-screen Show (4:3)</PresentationFormat>
  <Paragraphs>290</Paragraphs>
  <Slides>47</Slides>
  <Notes>35</Notes>
  <HiddenSlides>0</HiddenSlides>
  <MMClips>0</MMClips>
  <ScaleCrop>false</ScaleCrop>
  <HeadingPairs>
    <vt:vector size="8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47</vt:i4>
      </vt:variant>
    </vt:vector>
  </HeadingPairs>
  <TitlesOfParts>
    <vt:vector size="54" baseType="lpstr">
      <vt:lpstr>宋体</vt:lpstr>
      <vt:lpstr>Arial</vt:lpstr>
      <vt:lpstr>Calibri</vt:lpstr>
      <vt:lpstr>Times</vt:lpstr>
      <vt:lpstr>Times New Roman</vt:lpstr>
      <vt:lpstr>Office Theme</vt:lpstr>
      <vt:lpstr>Visio</vt:lpstr>
      <vt:lpstr>Chapter : Architecture Patterns</vt:lpstr>
      <vt:lpstr>Types of Architecture Styles</vt:lpstr>
      <vt:lpstr>Client-Server  </vt:lpstr>
      <vt:lpstr>PowerPoint Presentation</vt:lpstr>
      <vt:lpstr>Client-Server architecture</vt:lpstr>
      <vt:lpstr>Client-server architectures: Types</vt:lpstr>
      <vt:lpstr>Types of Two Tier Model - Thin and fat clients</vt:lpstr>
      <vt:lpstr>Thin and fat clients</vt:lpstr>
      <vt:lpstr>Three tier architecture</vt:lpstr>
      <vt:lpstr>Tier Architecture</vt:lpstr>
      <vt:lpstr>Broker Architectural Style </vt:lpstr>
      <vt:lpstr>Broker Architecture</vt:lpstr>
      <vt:lpstr>PowerPoint Presentation</vt:lpstr>
      <vt:lpstr>PowerPoint Presentation</vt:lpstr>
      <vt:lpstr>PowerPoint Presentation</vt:lpstr>
      <vt:lpstr>Figure 10.3 Broker model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Broker Architecture</vt:lpstr>
      <vt:lpstr>Types of Architecture Styles</vt:lpstr>
      <vt:lpstr>Publish-Subscribe model </vt:lpstr>
      <vt:lpstr>Publish-Subscribe model </vt:lpstr>
      <vt:lpstr>Service-Oriented Architecture (SOA)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Implementation of SOA Architecture</vt:lpstr>
      <vt:lpstr>PowerPoint Presentation</vt:lpstr>
      <vt:lpstr>PowerPoint Presentation</vt:lpstr>
      <vt:lpstr>Development Architecture </vt:lpstr>
      <vt:lpstr>Component </vt:lpstr>
      <vt:lpstr>Component </vt:lpstr>
      <vt:lpstr>Relation between Object, Component &amp; Service</vt:lpstr>
      <vt:lpstr>Component Oriented Architecture </vt:lpstr>
      <vt:lpstr>Component Vs Object Oriented Architecture </vt:lpstr>
      <vt:lpstr>Component Vs Service Oriented Architecture </vt:lpstr>
      <vt:lpstr>Object Oriented Vs Component Vs Service </vt:lpstr>
      <vt:lpstr>Map-Reduce Pattern</vt:lpstr>
      <vt:lpstr>Map-Reduce Example</vt:lpstr>
    </vt:vector>
  </TitlesOfParts>
  <Company>NICTA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Len Bass</dc:creator>
  <cp:lastModifiedBy>SAMAH MOAHMMED ABDULLAH ALSOG</cp:lastModifiedBy>
  <cp:revision>114</cp:revision>
  <cp:lastPrinted>2016-05-12T15:00:35Z</cp:lastPrinted>
  <dcterms:created xsi:type="dcterms:W3CDTF">2012-04-18T22:57:58Z</dcterms:created>
  <dcterms:modified xsi:type="dcterms:W3CDTF">2017-03-05T16:38:06Z</dcterms:modified>
</cp:coreProperties>
</file>